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77" r:id="rId2"/>
    <p:sldId id="299" r:id="rId3"/>
    <p:sldId id="289" r:id="rId4"/>
    <p:sldId id="290" r:id="rId5"/>
    <p:sldId id="311" r:id="rId6"/>
    <p:sldId id="312" r:id="rId7"/>
    <p:sldId id="313" r:id="rId8"/>
    <p:sldId id="314" r:id="rId9"/>
    <p:sldId id="308" r:id="rId10"/>
    <p:sldId id="302" r:id="rId11"/>
    <p:sldId id="303" r:id="rId12"/>
    <p:sldId id="300" r:id="rId13"/>
    <p:sldId id="310" r:id="rId14"/>
    <p:sldId id="296" r:id="rId15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47"/>
    <a:srgbClr val="EB4F1B"/>
    <a:srgbClr val="006D43"/>
    <a:srgbClr val="A4A3A3"/>
    <a:srgbClr val="DAAB31"/>
    <a:srgbClr val="F1592A"/>
    <a:srgbClr val="C62D91"/>
    <a:srgbClr val="001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6404" autoAdjust="0"/>
  </p:normalViewPr>
  <p:slideViewPr>
    <p:cSldViewPr snapToGrid="0" snapToObjects="1">
      <p:cViewPr varScale="1">
        <p:scale>
          <a:sx n="68" d="100"/>
          <a:sy n="68" d="100"/>
        </p:scale>
        <p:origin x="1236" y="72"/>
      </p:cViewPr>
      <p:guideLst>
        <p:guide orient="horz" pos="2183"/>
        <p:guide pos="3120"/>
      </p:guideLst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2140DF-FD67-470B-91B1-60692EE5D820}" type="datetimeFigureOut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C969F9-03C6-438F-8ED9-F5D21AEC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52EFB-8A80-4CA7-86F7-7A99FC6DE3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/>
          <a:srcRect b="369"/>
          <a:stretch>
            <a:fillRect/>
          </a:stretch>
        </p:blipFill>
        <p:spPr bwMode="auto">
          <a:xfrm>
            <a:off x="0" y="-17463"/>
            <a:ext cx="9952038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500" b="1" i="0" cap="all" baseline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457953" y="6245090"/>
            <a:ext cx="2608997" cy="293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cap="all" baseline="0">
                <a:solidFill>
                  <a:srgbClr val="051647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076091" y="6245090"/>
            <a:ext cx="589945" cy="293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cap="all" baseline="0">
                <a:solidFill>
                  <a:srgbClr val="F15A28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 userDrawn="1"/>
        </p:nvSpPr>
        <p:spPr>
          <a:xfrm>
            <a:off x="0" y="-12700"/>
            <a:ext cx="9906000" cy="6878638"/>
          </a:xfrm>
          <a:prstGeom prst="rect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-12700"/>
            <a:ext cx="5046663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000" b="1" i="0" cap="all" baseline="0">
                <a:solidFill>
                  <a:srgbClr val="EB4F1B"/>
                </a:solidFill>
                <a:latin typeface="Futura PT Bold" panose="020B0902020204020203" pitchFamily="34" charset="-52"/>
                <a:ea typeface="Futura PT Bold" panose="020B0902020204020203" pitchFamily="34" charset="-52"/>
                <a:cs typeface="Futura PT Bold" panose="020B0902020204020203" pitchFamily="34" charset="-52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E9EBF5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rgbClr val="EB4F1B"/>
          </a:solidFill>
        </p:spPr>
        <p:txBody>
          <a:bodyPr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pPr>
              <a:defRPr/>
            </a:pPr>
            <a:fld id="{9C212C9F-F7A3-4A53-910C-6404B7EA1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A234F-FB02-4D5F-8E70-B23C6FE10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/>
          <p:nvPr userDrawn="1"/>
        </p:nvSpPr>
        <p:spPr>
          <a:xfrm>
            <a:off x="1588" y="1169988"/>
            <a:ext cx="9906000" cy="5695950"/>
          </a:xfrm>
          <a:prstGeom prst="rect">
            <a:avLst/>
          </a:prstGeom>
          <a:solidFill>
            <a:srgbClr val="001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 t="51201"/>
          <a:stretch>
            <a:fillRect/>
          </a:stretch>
        </p:blipFill>
        <p:spPr bwMode="auto">
          <a:xfrm>
            <a:off x="8413750" y="1168400"/>
            <a:ext cx="107791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/>
          <a:srcRect l="77693" t="93912" b="269"/>
          <a:stretch>
            <a:fillRect/>
          </a:stretch>
        </p:blipFill>
        <p:spPr bwMode="auto">
          <a:xfrm>
            <a:off x="7697788" y="644842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>
          <a:solidFill>
            <a:srgbClr val="EB4F1B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54FE-3B8D-40DD-B56E-E6C1378CA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6"/>
            <a:ext cx="9305472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5901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933043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pPr>
              <a:defRPr/>
            </a:pPr>
            <a:fld id="{9873A7DA-D538-47A9-98BC-91A5B9E18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485957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6" y="3390320"/>
            <a:ext cx="1450109" cy="29001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1921075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369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D162-C323-4E57-AF90-3FE09780F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3" y="1414710"/>
            <a:ext cx="6240029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15903" y="1903419"/>
            <a:ext cx="3146425" cy="2917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445167" y="190341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78115" y="1903418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1903417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071719" y="1903416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445167" y="339032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78115" y="3390322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9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445167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216508" y="4901515"/>
            <a:ext cx="3145818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3720-A68C-4FB4-8107-0C341FAB3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-9525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5900" y="266700"/>
            <a:ext cx="4292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88" y="6400800"/>
            <a:ext cx="457201" cy="465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pPr>
              <a:defRPr/>
            </a:pPr>
            <a:fld id="{CF764CCE-8210-451D-ACF9-D070E28AC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7" r:id="rId3"/>
    <p:sldLayoutId id="2147483670" r:id="rId4"/>
    <p:sldLayoutId id="2147483671" r:id="rId5"/>
    <p:sldLayoutId id="2147483666" r:id="rId6"/>
    <p:sldLayoutId id="2147483665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Futura PT" charset="0"/>
          <a:ea typeface="Futura PT" charset="0"/>
          <a:cs typeface="Futura P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PT"/>
          <a:ea typeface="Futura PT"/>
          <a:cs typeface="Futura P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0"/>
        </a:buBlip>
        <a:defRPr sz="1600" b="1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0"/>
        </a:buBlip>
        <a:defRPr sz="1600" b="1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0"/>
        </a:buBlip>
        <a:defRPr sz="1600" b="1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0"/>
        </a:buBlip>
        <a:defRPr sz="1600" b="1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0"/>
        </a:buBlip>
        <a:defRPr sz="1600" b="1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5pPr>
      <a:lvl6pPr marL="2514726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147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138" y="1448142"/>
            <a:ext cx="5007585" cy="5057433"/>
          </a:xfrm>
        </p:spPr>
        <p:txBody>
          <a:bodyPr rtlCol="0"/>
          <a:lstStyle/>
          <a:p>
            <a:pPr defTabSz="914446" eaLnBrk="1" fontAlgn="auto" hangingPunct="1">
              <a:spcAft>
                <a:spcPts val="0"/>
              </a:spcAft>
              <a:defRPr/>
            </a:pPr>
            <a:r>
              <a:rPr lang="ru-RU" sz="34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ОБУЧЕНИЕ ГРАЖДАН ПРЕДПЕНСИОННОГО ВОЗРАСТА </a:t>
            </a:r>
            <a:br>
              <a:rPr lang="ru-RU" sz="34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</a:br>
            <a:r>
              <a:rPr lang="ru-RU" sz="34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СОЮЗОМ «Молодые профессионалы (ВОРДСКИЛЛС РОССИЯ)» НА БАЗЕ </a:t>
            </a:r>
            <a:r>
              <a:rPr lang="ru-RU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Колледжа управления и сервиса «стиль»</a:t>
            </a:r>
            <a:endParaRPr 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ld" panose="020B0902020204020203" pitchFamily="34" charset="-52"/>
              <a:cs typeface="Arial" panose="020B0604020202020204" pitchFamily="34" charset="0"/>
            </a:endParaRPr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66" y="352424"/>
            <a:ext cx="2093912" cy="168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konspekta.net/studopediaru/baza19/4138628965523.files/image001.jpg">
            <a:extLst>
              <a:ext uri="{FF2B5EF4-FFF2-40B4-BE49-F238E27FC236}">
                <a16:creationId xmlns:a16="http://schemas.microsoft.com/office/drawing/2014/main" id="{DC2C3A3C-AB2B-4986-BED9-6C292DDF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18" y="310220"/>
            <a:ext cx="1943440" cy="168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7013" y="417513"/>
            <a:ext cx="5067300" cy="738187"/>
          </a:xfrm>
        </p:spPr>
        <p:txBody>
          <a:bodyPr rtlCol="0">
            <a:normAutofit/>
          </a:bodyPr>
          <a:lstStyle/>
          <a:p>
            <a:pPr defTabSz="914446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ПРОГРАММЫ ОБУЧЕНИЯ</a:t>
            </a:r>
          </a:p>
        </p:txBody>
      </p:sp>
      <p:sp>
        <p:nvSpPr>
          <p:cNvPr id="16386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519D97-0262-4D16-8434-26791E6106A6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5100" y="1181100"/>
            <a:ext cx="3321050" cy="515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1266825"/>
          <a:ext cx="9359900" cy="5303838"/>
        </p:xfrm>
        <a:graphic>
          <a:graphicData uri="http://schemas.openxmlformats.org/drawingml/2006/table">
            <a:tbl>
              <a:tblPr/>
              <a:tblGrid>
                <a:gridCol w="177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99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ld"/>
                          <a:ea typeface="Futura PT Demi"/>
                          <a:cs typeface="Futura PT Demi"/>
                        </a:rPr>
                        <a:t>Профессиональное обучение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ld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ld"/>
                          <a:ea typeface="Futura PT Demi"/>
                          <a:cs typeface="Futura PT Demi"/>
                        </a:rPr>
                        <a:t>Дополнительное профессиональное образование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ld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Требования</a:t>
                      </a:r>
                      <a:endParaRPr kumimoji="0" lang="ru-RU" sz="1200" b="1" i="1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Результат</a:t>
                      </a:r>
                      <a:endParaRPr kumimoji="0" lang="ru-RU" sz="1200" b="1" i="1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Срок освоения</a:t>
                      </a:r>
                      <a:endParaRPr kumimoji="0" lang="ru-RU" sz="1200" b="1" i="1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Требования</a:t>
                      </a:r>
                      <a:endParaRPr kumimoji="0" lang="ru-RU" sz="1200" b="1" i="1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Результат</a:t>
                      </a:r>
                      <a:endParaRPr kumimoji="0" lang="ru-RU" sz="1200" b="1" i="1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Срок освоения</a:t>
                      </a:r>
                      <a:endParaRPr kumimoji="0" lang="ru-RU" sz="1200" b="1" i="1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Профессиональная подготовка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Повышение квалификации (ДПО)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Сотрудник ранее не имел рабочей профессии, должности служащего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Получает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профессию рабочего или должность служащего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144 часа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Сотрудник имеет среднее профессиональное и (или) высшее образование по профилю программы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Усовершенствует или получает новую компетенцию в рамках имеющейся квалификации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72 часа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Повышение квалификации (ПО)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Профессиональная переподготовка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Сотрудник имеет рабочую профессию, должность служащего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Совершенствует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профессиональные знания, умения, навыки по имеющейся профессии, должности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72 часа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Сотрудник имеет среднее профессиональное и (или) высшее образование 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Получает новую квалификацию, компетенцию, необходимую для выполнения 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нового</a:t>
                      </a: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вида профессиональной деятельности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256 часов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Профессиональная переподготовка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Сотрудник имеет рабочую профессию, должность служащего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Получает новую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профессию рабочего или новую должность служащего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1547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144 часа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1547"/>
                        </a:solidFill>
                        <a:effectLst/>
                        <a:latin typeface="Futura PT Book"/>
                        <a:ea typeface="Futura PT Demi"/>
                        <a:cs typeface="Futura PT Dem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24D364-1391-4DA1-BA57-8EE491869282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5900" y="347663"/>
            <a:ext cx="4292600" cy="738187"/>
          </a:xfrm>
        </p:spPr>
        <p:txBody>
          <a:bodyPr/>
          <a:lstStyle/>
          <a:p>
            <a:pPr eaLnBrk="1" hangingPunct="1"/>
            <a:r>
              <a:rPr lang="ru-RU" sz="2900">
                <a:latin typeface="Futura PT Bold"/>
                <a:ea typeface="Futura PT"/>
                <a:cs typeface="Futura PT"/>
              </a:rPr>
              <a:t>ГРАФИКИ ОБУЧЕНИЯ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7675" y="1544638"/>
            <a:ext cx="2273300" cy="901700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Futura PT Book" panose="020B0502020204020303" pitchFamily="34" charset="-52"/>
              </a:rPr>
              <a:t>Будни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9625" y="1563688"/>
            <a:ext cx="2400300" cy="903287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Futura PT Book" panose="020B0502020204020303" pitchFamily="34" charset="-52"/>
              </a:rPr>
              <a:t>Утро, день или вечер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1547"/>
                </a:solidFill>
                <a:latin typeface="Futura PT Book" panose="020B0502020204020303" pitchFamily="34" charset="-52"/>
              </a:rPr>
              <a:t>2-4 </a:t>
            </a:r>
            <a:r>
              <a:rPr lang="ru-RU" dirty="0">
                <a:latin typeface="Futura PT Book" panose="020B0502020204020303" pitchFamily="34" charset="-52"/>
              </a:rPr>
              <a:t>часа в день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7675" y="2816225"/>
            <a:ext cx="2273300" cy="903288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Futura PT Book" panose="020B0502020204020303" pitchFamily="34" charset="-52"/>
              </a:rPr>
              <a:t>Будни + выходные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5025" y="2787650"/>
            <a:ext cx="2374900" cy="903288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Futura PT Book" panose="020B0502020204020303" pitchFamily="34" charset="-52"/>
              </a:rPr>
              <a:t>Вечером в будни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1547"/>
                </a:solidFill>
                <a:latin typeface="Futura PT Book" panose="020B0502020204020303" pitchFamily="34" charset="-52"/>
              </a:rPr>
              <a:t>1-2</a:t>
            </a:r>
            <a:r>
              <a:rPr lang="ru-RU" dirty="0">
                <a:latin typeface="Futura PT Book" panose="020B0502020204020303" pitchFamily="34" charset="-52"/>
              </a:rPr>
              <a:t> полных выходных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46250" y="4100513"/>
            <a:ext cx="2274888" cy="903287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Futura PT Book" panose="020B0502020204020303" pitchFamily="34" charset="-52"/>
              </a:rPr>
              <a:t>Выходные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9625" y="4100513"/>
            <a:ext cx="2400300" cy="903287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Futura PT Book" panose="020B0502020204020303" pitchFamily="34" charset="-52"/>
              </a:rPr>
              <a:t>Суббота и/или воскресенье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1547"/>
                </a:solidFill>
                <a:latin typeface="Futura PT Book" panose="020B0502020204020303" pitchFamily="34" charset="-52"/>
              </a:rPr>
              <a:t>4-8</a:t>
            </a:r>
            <a:r>
              <a:rPr lang="ru-RU" dirty="0">
                <a:latin typeface="Futura PT Book" panose="020B0502020204020303" pitchFamily="34" charset="-52"/>
              </a:rPr>
              <a:t> часов в день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46250" y="5305425"/>
            <a:ext cx="2274888" cy="903288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Futura PT Book" panose="020B0502020204020303" pitchFamily="34" charset="-52"/>
              </a:rPr>
              <a:t>Полный день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80100" y="5305425"/>
            <a:ext cx="2409825" cy="903288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Futura PT Book" panose="020B0502020204020303" pitchFamily="34" charset="-52"/>
              </a:rPr>
              <a:t>Понедельник-пятница (суббота)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1547"/>
                </a:solidFill>
                <a:latin typeface="Futura PT Book" panose="020B0502020204020303" pitchFamily="34" charset="-52"/>
              </a:rPr>
              <a:t>6-8 </a:t>
            </a:r>
            <a:r>
              <a:rPr lang="ru-RU" dirty="0">
                <a:latin typeface="Futura PT Book" panose="020B0502020204020303" pitchFamily="34" charset="-52"/>
              </a:rPr>
              <a:t>часов в день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567238" y="1720850"/>
            <a:ext cx="1074737" cy="630238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45013" y="2928938"/>
            <a:ext cx="1074737" cy="630237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545013" y="4237038"/>
            <a:ext cx="1074737" cy="630237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45013" y="5441950"/>
            <a:ext cx="1074737" cy="631825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23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C5D2A-2D19-4416-A98C-5FE8954BDAA2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8434" name="TextBox 19"/>
          <p:cNvSpPr txBox="1">
            <a:spLocks noChangeArrowheads="1"/>
          </p:cNvSpPr>
          <p:nvPr/>
        </p:nvSpPr>
        <p:spPr bwMode="auto">
          <a:xfrm>
            <a:off x="1500188" y="1250950"/>
            <a:ext cx="4411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1592A"/>
                </a:solidFill>
                <a:latin typeface="Futura PT Book"/>
              </a:rPr>
              <a:t>Сайт </a:t>
            </a:r>
            <a:r>
              <a:rPr lang="en-US" sz="2400" b="1">
                <a:solidFill>
                  <a:srgbClr val="F1592A"/>
                </a:solidFill>
                <a:latin typeface="Futura PT Book"/>
              </a:rPr>
              <a:t>www</a:t>
            </a:r>
            <a:r>
              <a:rPr lang="ru-RU" sz="2400" b="1">
                <a:solidFill>
                  <a:srgbClr val="F1592A"/>
                </a:solidFill>
                <a:latin typeface="Futura PT Book"/>
              </a:rPr>
              <a:t>.50</a:t>
            </a:r>
            <a:r>
              <a:rPr lang="en-US" sz="2400" b="1">
                <a:solidFill>
                  <a:srgbClr val="F1592A"/>
                </a:solidFill>
                <a:latin typeface="Futura PT Book"/>
              </a:rPr>
              <a:t>plus.worldskills.ru</a:t>
            </a:r>
            <a:endParaRPr lang="ru-RU" sz="2400" b="1">
              <a:solidFill>
                <a:srgbClr val="F1592A"/>
              </a:solidFill>
              <a:latin typeface="Futura PT Book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5300" y="1843088"/>
            <a:ext cx="3140075" cy="609600"/>
          </a:xfrm>
          <a:prstGeom prst="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Futura PT Book" panose="020B0502020204020303" pitchFamily="34" charset="-52"/>
              </a:rPr>
              <a:t>Регистрация на сайте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43225" y="2439988"/>
            <a:ext cx="2886075" cy="1073150"/>
          </a:xfrm>
          <a:prstGeom prst="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Futura PT Book" panose="020B0502020204020303" pitchFamily="34" charset="-52"/>
              </a:rPr>
              <a:t>Индивидуальные рекомендации по выбору программы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068763" y="3565525"/>
            <a:ext cx="463550" cy="290513"/>
          </a:xfrm>
          <a:prstGeom prst="downArrow">
            <a:avLst/>
          </a:prstGeom>
          <a:solidFill>
            <a:srgbClr val="DAAB3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TextBox 33"/>
          <p:cNvSpPr txBox="1">
            <a:spLocks noChangeArrowheads="1"/>
          </p:cNvSpPr>
          <p:nvPr/>
        </p:nvSpPr>
        <p:spPr bwMode="auto">
          <a:xfrm>
            <a:off x="3244850" y="3784600"/>
            <a:ext cx="2446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utura PT Book"/>
              </a:rPr>
              <a:t>Очное обучение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79750" y="4473575"/>
            <a:ext cx="2870200" cy="542925"/>
          </a:xfrm>
          <a:prstGeom prst="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Futura PT Book" panose="020B0502020204020303" pitchFamily="34" charset="-52"/>
              </a:rPr>
              <a:t>Демонстрационный экзамен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4086225" y="4135438"/>
            <a:ext cx="463550" cy="300037"/>
          </a:xfrm>
          <a:prstGeom prst="downArrow">
            <a:avLst/>
          </a:prstGeom>
          <a:solidFill>
            <a:srgbClr val="DAAB3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41" name="Группа 37"/>
          <p:cNvGrpSpPr>
            <a:grpSpLocks/>
          </p:cNvGrpSpPr>
          <p:nvPr/>
        </p:nvGrpSpPr>
        <p:grpSpPr bwMode="auto">
          <a:xfrm>
            <a:off x="3171825" y="5754688"/>
            <a:ext cx="2657475" cy="763587"/>
            <a:chOff x="6945630" y="6604252"/>
            <a:chExt cx="3347085" cy="903226"/>
          </a:xfrm>
        </p:grpSpPr>
        <p:sp>
          <p:nvSpPr>
            <p:cNvPr id="18447" name="object 112"/>
            <p:cNvSpPr>
              <a:spLocks noChangeArrowheads="1"/>
            </p:cNvSpPr>
            <p:nvPr/>
          </p:nvSpPr>
          <p:spPr bwMode="auto">
            <a:xfrm>
              <a:off x="6945630" y="6604252"/>
              <a:ext cx="3347085" cy="902335"/>
            </a:xfrm>
            <a:custGeom>
              <a:avLst/>
              <a:gdLst>
                <a:gd name="T0" fmla="*/ 0 w 3347084"/>
                <a:gd name="T1" fmla="*/ 0 h 902334"/>
                <a:gd name="T2" fmla="*/ 3347084 w 3347084"/>
                <a:gd name="T3" fmla="*/ 902334 h 902334"/>
              </a:gdLst>
              <a:ahLst/>
              <a:cxnLst/>
              <a:rect l="T0" t="T1" r="T2" b="T3"/>
              <a:pathLst>
                <a:path w="3347084" h="902334">
                  <a:moveTo>
                    <a:pt x="0" y="902208"/>
                  </a:moveTo>
                  <a:lnTo>
                    <a:pt x="3346704" y="902208"/>
                  </a:lnTo>
                  <a:lnTo>
                    <a:pt x="3346704" y="0"/>
                  </a:lnTo>
                  <a:lnTo>
                    <a:pt x="0" y="0"/>
                  </a:lnTo>
                  <a:lnTo>
                    <a:pt x="0" y="9022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48" name="object 113"/>
            <p:cNvSpPr>
              <a:spLocks noChangeArrowheads="1"/>
            </p:cNvSpPr>
            <p:nvPr/>
          </p:nvSpPr>
          <p:spPr bwMode="auto">
            <a:xfrm>
              <a:off x="6945630" y="6604252"/>
              <a:ext cx="3347085" cy="902335"/>
            </a:xfrm>
            <a:custGeom>
              <a:avLst/>
              <a:gdLst>
                <a:gd name="T0" fmla="*/ 0 w 3347084"/>
                <a:gd name="T1" fmla="*/ 0 h 902334"/>
                <a:gd name="T2" fmla="*/ 3347084 w 3347084"/>
                <a:gd name="T3" fmla="*/ 902334 h 902334"/>
              </a:gdLst>
              <a:ahLst/>
              <a:cxnLst/>
              <a:rect l="T0" t="T1" r="T2" b="T3"/>
              <a:pathLst>
                <a:path w="3347084" h="902334">
                  <a:moveTo>
                    <a:pt x="0" y="902208"/>
                  </a:moveTo>
                  <a:lnTo>
                    <a:pt x="3346704" y="902208"/>
                  </a:lnTo>
                  <a:lnTo>
                    <a:pt x="3346704" y="0"/>
                  </a:lnTo>
                  <a:lnTo>
                    <a:pt x="0" y="0"/>
                  </a:lnTo>
                  <a:lnTo>
                    <a:pt x="0" y="902208"/>
                  </a:lnTo>
                  <a:close/>
                </a:path>
              </a:pathLst>
            </a:custGeom>
            <a:noFill/>
            <a:ln w="19812">
              <a:solidFill>
                <a:srgbClr val="1F3C8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49" name="object 114"/>
            <p:cNvSpPr>
              <a:spLocks noChangeArrowheads="1"/>
            </p:cNvSpPr>
            <p:nvPr/>
          </p:nvSpPr>
          <p:spPr bwMode="auto">
            <a:xfrm>
              <a:off x="7030211" y="6745223"/>
              <a:ext cx="620268" cy="61874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0" name="object 115"/>
            <p:cNvSpPr>
              <a:spLocks noChangeArrowheads="1"/>
            </p:cNvSpPr>
            <p:nvPr/>
          </p:nvSpPr>
          <p:spPr bwMode="auto">
            <a:xfrm>
              <a:off x="7810500" y="6670547"/>
              <a:ext cx="265430" cy="836930"/>
            </a:xfrm>
            <a:custGeom>
              <a:avLst/>
              <a:gdLst>
                <a:gd name="T0" fmla="*/ 0 w 265429"/>
                <a:gd name="T1" fmla="*/ 0 h 836929"/>
                <a:gd name="T2" fmla="*/ 265429 w 265429"/>
                <a:gd name="T3" fmla="*/ 836929 h 836929"/>
              </a:gdLst>
              <a:ahLst/>
              <a:cxnLst/>
              <a:rect l="T0" t="T1" r="T2" b="T3"/>
              <a:pathLst>
                <a:path w="265429" h="836929">
                  <a:moveTo>
                    <a:pt x="0" y="836676"/>
                  </a:moveTo>
                  <a:lnTo>
                    <a:pt x="265175" y="836676"/>
                  </a:lnTo>
                  <a:lnTo>
                    <a:pt x="265175" y="0"/>
                  </a:lnTo>
                  <a:lnTo>
                    <a:pt x="0" y="0"/>
                  </a:lnTo>
                  <a:lnTo>
                    <a:pt x="0" y="836676"/>
                  </a:lnTo>
                  <a:close/>
                </a:path>
              </a:pathLst>
            </a:custGeom>
            <a:solidFill>
              <a:srgbClr val="239F45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1" name="object 116"/>
            <p:cNvSpPr>
              <a:spLocks noChangeArrowheads="1"/>
            </p:cNvSpPr>
            <p:nvPr/>
          </p:nvSpPr>
          <p:spPr bwMode="auto">
            <a:xfrm>
              <a:off x="8156447" y="7309102"/>
              <a:ext cx="264160" cy="196850"/>
            </a:xfrm>
            <a:custGeom>
              <a:avLst/>
              <a:gdLst>
                <a:gd name="T0" fmla="*/ 0 w 264159"/>
                <a:gd name="T1" fmla="*/ 0 h 196850"/>
                <a:gd name="T2" fmla="*/ 264159 w 264159"/>
                <a:gd name="T3" fmla="*/ 196850 h 196850"/>
              </a:gdLst>
              <a:ahLst/>
              <a:cxnLst/>
              <a:rect l="T0" t="T1" r="T2" b="T3"/>
              <a:pathLst>
                <a:path w="264159" h="196850">
                  <a:moveTo>
                    <a:pt x="0" y="196596"/>
                  </a:moveTo>
                  <a:lnTo>
                    <a:pt x="263651" y="1965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solidFill>
              <a:srgbClr val="EB1A2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2" name="object 117"/>
            <p:cNvSpPr>
              <a:spLocks noChangeArrowheads="1"/>
            </p:cNvSpPr>
            <p:nvPr/>
          </p:nvSpPr>
          <p:spPr bwMode="auto">
            <a:xfrm>
              <a:off x="8578595" y="6769608"/>
              <a:ext cx="265430" cy="737870"/>
            </a:xfrm>
            <a:custGeom>
              <a:avLst/>
              <a:gdLst>
                <a:gd name="T0" fmla="*/ 0 w 265429"/>
                <a:gd name="T1" fmla="*/ 0 h 737870"/>
                <a:gd name="T2" fmla="*/ 265429 w 265429"/>
                <a:gd name="T3" fmla="*/ 737870 h 737870"/>
              </a:gdLst>
              <a:ahLst/>
              <a:cxnLst/>
              <a:rect l="T0" t="T1" r="T2" b="T3"/>
              <a:pathLst>
                <a:path w="265429" h="737870">
                  <a:moveTo>
                    <a:pt x="0" y="737615"/>
                  </a:moveTo>
                  <a:lnTo>
                    <a:pt x="265175" y="737615"/>
                  </a:lnTo>
                  <a:lnTo>
                    <a:pt x="265175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solidFill>
              <a:srgbClr val="239F45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3" name="object 118"/>
            <p:cNvSpPr>
              <a:spLocks noChangeArrowheads="1"/>
            </p:cNvSpPr>
            <p:nvPr/>
          </p:nvSpPr>
          <p:spPr bwMode="auto">
            <a:xfrm>
              <a:off x="8996171" y="7014971"/>
              <a:ext cx="264160" cy="490855"/>
            </a:xfrm>
            <a:custGeom>
              <a:avLst/>
              <a:gdLst>
                <a:gd name="T0" fmla="*/ 0 w 264159"/>
                <a:gd name="T1" fmla="*/ 0 h 490854"/>
                <a:gd name="T2" fmla="*/ 264159 w 264159"/>
                <a:gd name="T3" fmla="*/ 490854 h 490854"/>
              </a:gdLst>
              <a:ahLst/>
              <a:cxnLst/>
              <a:rect l="T0" t="T1" r="T2" b="T3"/>
              <a:pathLst>
                <a:path w="264159" h="490854">
                  <a:moveTo>
                    <a:pt x="0" y="490728"/>
                  </a:moveTo>
                  <a:lnTo>
                    <a:pt x="263651" y="490728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490728"/>
                  </a:lnTo>
                  <a:close/>
                </a:path>
              </a:pathLst>
            </a:custGeom>
            <a:solidFill>
              <a:srgbClr val="FBAE17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4" name="object 119"/>
            <p:cNvSpPr>
              <a:spLocks noChangeArrowheads="1"/>
            </p:cNvSpPr>
            <p:nvPr/>
          </p:nvSpPr>
          <p:spPr bwMode="auto">
            <a:xfrm>
              <a:off x="9451847" y="6745223"/>
              <a:ext cx="678815" cy="0"/>
            </a:xfrm>
            <a:custGeom>
              <a:avLst/>
              <a:gdLst>
                <a:gd name="T0" fmla="*/ 0 w 678815"/>
                <a:gd name="T1" fmla="*/ 678815 w 678815"/>
              </a:gdLst>
              <a:ahLst/>
              <a:cxnLst/>
              <a:rect l="T0" t="0" r="T1" b="0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noFill/>
            <a:ln w="6096">
              <a:solidFill>
                <a:srgbClr val="1F3C8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5" name="object 120"/>
            <p:cNvSpPr>
              <a:spLocks noChangeArrowheads="1"/>
            </p:cNvSpPr>
            <p:nvPr/>
          </p:nvSpPr>
          <p:spPr bwMode="auto">
            <a:xfrm>
              <a:off x="9451847" y="6897623"/>
              <a:ext cx="678815" cy="0"/>
            </a:xfrm>
            <a:custGeom>
              <a:avLst/>
              <a:gdLst>
                <a:gd name="T0" fmla="*/ 0 w 678815"/>
                <a:gd name="T1" fmla="*/ 678815 w 678815"/>
              </a:gdLst>
              <a:ahLst/>
              <a:cxnLst/>
              <a:rect l="T0" t="0" r="T1" b="0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noFill/>
            <a:ln w="6096">
              <a:solidFill>
                <a:srgbClr val="1F3C8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6" name="object 121"/>
            <p:cNvSpPr>
              <a:spLocks noChangeArrowheads="1"/>
            </p:cNvSpPr>
            <p:nvPr/>
          </p:nvSpPr>
          <p:spPr bwMode="auto">
            <a:xfrm>
              <a:off x="9451847" y="7050023"/>
              <a:ext cx="678815" cy="0"/>
            </a:xfrm>
            <a:custGeom>
              <a:avLst/>
              <a:gdLst>
                <a:gd name="T0" fmla="*/ 0 w 678815"/>
                <a:gd name="T1" fmla="*/ 678815 w 678815"/>
              </a:gdLst>
              <a:ahLst/>
              <a:cxnLst/>
              <a:rect l="T0" t="0" r="T1" b="0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noFill/>
            <a:ln w="6096">
              <a:solidFill>
                <a:srgbClr val="1F3C8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7" name="object 122"/>
            <p:cNvSpPr>
              <a:spLocks noChangeArrowheads="1"/>
            </p:cNvSpPr>
            <p:nvPr/>
          </p:nvSpPr>
          <p:spPr bwMode="auto">
            <a:xfrm>
              <a:off x="9451847" y="7202423"/>
              <a:ext cx="678815" cy="0"/>
            </a:xfrm>
            <a:custGeom>
              <a:avLst/>
              <a:gdLst>
                <a:gd name="T0" fmla="*/ 0 w 678815"/>
                <a:gd name="T1" fmla="*/ 678815 w 678815"/>
              </a:gdLst>
              <a:ahLst/>
              <a:cxnLst/>
              <a:rect l="T0" t="0" r="T1" b="0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noFill/>
            <a:ln w="6096">
              <a:solidFill>
                <a:srgbClr val="1F3C8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8" name="object 123"/>
            <p:cNvSpPr>
              <a:spLocks noChangeArrowheads="1"/>
            </p:cNvSpPr>
            <p:nvPr/>
          </p:nvSpPr>
          <p:spPr bwMode="auto">
            <a:xfrm>
              <a:off x="9451847" y="7354823"/>
              <a:ext cx="678815" cy="0"/>
            </a:xfrm>
            <a:custGeom>
              <a:avLst/>
              <a:gdLst>
                <a:gd name="T0" fmla="*/ 0 w 678815"/>
                <a:gd name="T1" fmla="*/ 678815 w 678815"/>
              </a:gdLst>
              <a:ahLst/>
              <a:cxnLst/>
              <a:rect l="T0" t="0" r="T1" b="0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noFill/>
            <a:ln w="6096">
              <a:solidFill>
                <a:srgbClr val="1F3C85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8442" name="TextBox 38"/>
          <p:cNvSpPr txBox="1">
            <a:spLocks noChangeArrowheads="1"/>
          </p:cNvSpPr>
          <p:nvPr/>
        </p:nvSpPr>
        <p:spPr bwMode="auto">
          <a:xfrm>
            <a:off x="2346325" y="5348288"/>
            <a:ext cx="4079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1592A"/>
                </a:solidFill>
                <a:latin typeface="Futura PT Book"/>
              </a:rPr>
              <a:t>Документ о квалификации + </a:t>
            </a:r>
            <a:r>
              <a:rPr lang="en-US" sz="1600" b="1">
                <a:solidFill>
                  <a:srgbClr val="F1592A"/>
                </a:solidFill>
                <a:latin typeface="Futura PT Book"/>
              </a:rPr>
              <a:t>Skills Passport</a:t>
            </a:r>
            <a:endParaRPr lang="ru-RU" sz="1600" b="1">
              <a:solidFill>
                <a:srgbClr val="F1592A"/>
              </a:solidFill>
              <a:latin typeface="Futura PT Book"/>
            </a:endParaRPr>
          </a:p>
        </p:txBody>
      </p:sp>
      <p:sp>
        <p:nvSpPr>
          <p:cNvPr id="18443" name="TextBox 39"/>
          <p:cNvSpPr txBox="1">
            <a:spLocks noChangeArrowheads="1"/>
          </p:cNvSpPr>
          <p:nvPr/>
        </p:nvSpPr>
        <p:spPr bwMode="auto">
          <a:xfrm>
            <a:off x="60325" y="5857875"/>
            <a:ext cx="295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1547"/>
                </a:solidFill>
                <a:latin typeface="Futura PT Book"/>
              </a:rPr>
              <a:t>Skills Passport - </a:t>
            </a:r>
            <a:r>
              <a:rPr lang="ru-RU" sz="1600">
                <a:solidFill>
                  <a:srgbClr val="001547"/>
                </a:solidFill>
                <a:latin typeface="Futura PT Book"/>
              </a:rPr>
              <a:t>персональный профессиональный профиль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4113213" y="5103813"/>
            <a:ext cx="463550" cy="301625"/>
          </a:xfrm>
          <a:prstGeom prst="downArrow">
            <a:avLst/>
          </a:prstGeom>
          <a:solidFill>
            <a:srgbClr val="DAAB3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5" name="Рисунок 27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Заголовок 16"/>
          <p:cNvSpPr>
            <a:spLocks noGrp="1"/>
          </p:cNvSpPr>
          <p:nvPr>
            <p:ph type="title"/>
          </p:nvPr>
        </p:nvSpPr>
        <p:spPr>
          <a:xfrm>
            <a:off x="201613" y="155575"/>
            <a:ext cx="7008812" cy="896938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900">
                <a:latin typeface="Futura PT Bold"/>
                <a:ea typeface="Akrobat ExtraBold"/>
                <a:cs typeface="Akrobat ExtraBold"/>
              </a:rPr>
              <a:t>САМОСТОЯТЕЛЬНАЯ РЕГИСТРАЦИЯ НА САЙТЕ ПРОГРАММЫ</a:t>
            </a:r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E366C-6F15-4AA0-8F28-C2B5038166A2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7013" y="298450"/>
            <a:ext cx="6515100" cy="738188"/>
          </a:xfrm>
        </p:spPr>
        <p:txBody>
          <a:bodyPr/>
          <a:lstStyle/>
          <a:p>
            <a:pPr eaLnBrk="1" hangingPunct="1"/>
            <a:r>
              <a:rPr lang="ru-RU" sz="2800">
                <a:latin typeface="Futura PT Bold"/>
                <a:ea typeface="Futura PT"/>
                <a:cs typeface="Futura PT"/>
              </a:rPr>
              <a:t>ЧТО ДАЕТ ОБУЧЕНИЕ ПО ПРОГРАММАМ ВОРЛДСКИЛЛС?</a:t>
            </a:r>
          </a:p>
        </p:txBody>
      </p:sp>
      <p:pic>
        <p:nvPicPr>
          <p:cNvPr id="19459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Группа 1"/>
          <p:cNvGrpSpPr>
            <a:grpSpLocks/>
          </p:cNvGrpSpPr>
          <p:nvPr/>
        </p:nvGrpSpPr>
        <p:grpSpPr bwMode="auto">
          <a:xfrm>
            <a:off x="73025" y="1341438"/>
            <a:ext cx="3829050" cy="1703387"/>
            <a:chOff x="72630" y="1547198"/>
            <a:chExt cx="3489366" cy="149817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7424" y="1763616"/>
              <a:ext cx="3334572" cy="1281759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Повышение (актуализацию) квалификации работников, которые хотят</a:t>
              </a:r>
              <a:r>
                <a:rPr lang="en-US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/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готовы</a:t>
              </a:r>
              <a:r>
                <a:rPr lang="en-US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продолжить работу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2630" y="1547198"/>
              <a:ext cx="610494" cy="533368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Futura PT Book" panose="020B0502020204020303" pitchFamily="34" charset="-52"/>
                </a:rPr>
                <a:t>1</a:t>
              </a:r>
            </a:p>
          </p:txBody>
        </p:sp>
      </p:grpSp>
      <p:grpSp>
        <p:nvGrpSpPr>
          <p:cNvPr id="19461" name="Группа 33"/>
          <p:cNvGrpSpPr>
            <a:grpSpLocks/>
          </p:cNvGrpSpPr>
          <p:nvPr/>
        </p:nvGrpSpPr>
        <p:grpSpPr bwMode="auto">
          <a:xfrm>
            <a:off x="4270375" y="1350963"/>
            <a:ext cx="3871913" cy="1693862"/>
            <a:chOff x="72630" y="1547198"/>
            <a:chExt cx="3489366" cy="1498177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27141" y="1763430"/>
              <a:ext cx="3334855" cy="1281945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Обучение для перевода на новую должность (охрана труда)/ освоение новых функций (наставник, эксперт </a:t>
              </a:r>
              <a:r>
                <a:rPr lang="ru-RU" sz="1600" b="1" dirty="0" err="1">
                  <a:solidFill>
                    <a:schemeClr val="bg1"/>
                  </a:solidFill>
                  <a:latin typeface="Futura PT Book" panose="020B0502020204020303" pitchFamily="34" charset="-52"/>
                </a:rPr>
                <a:t>Ворлдскиллс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72630" y="1547198"/>
              <a:ext cx="610890" cy="533559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Futura PT Book" panose="020B0502020204020303" pitchFamily="34" charset="-52"/>
                </a:rPr>
                <a:t>4</a:t>
              </a:r>
            </a:p>
          </p:txBody>
        </p:sp>
      </p:grpSp>
      <p:grpSp>
        <p:nvGrpSpPr>
          <p:cNvPr id="19462" name="Группа 39"/>
          <p:cNvGrpSpPr>
            <a:grpSpLocks/>
          </p:cNvGrpSpPr>
          <p:nvPr/>
        </p:nvGrpSpPr>
        <p:grpSpPr bwMode="auto">
          <a:xfrm>
            <a:off x="4270375" y="2962275"/>
            <a:ext cx="3871913" cy="1662113"/>
            <a:chOff x="72630" y="1547198"/>
            <a:chExt cx="3489366" cy="149817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27141" y="1763268"/>
              <a:ext cx="3334855" cy="1282107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Новые возможности для сокращаемых сотрудников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72630" y="1547198"/>
              <a:ext cx="610890" cy="533735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Futura PT Book" panose="020B0502020204020303" pitchFamily="34" charset="-52"/>
                </a:rPr>
                <a:t>5</a:t>
              </a:r>
            </a:p>
          </p:txBody>
        </p:sp>
      </p:grpSp>
      <p:grpSp>
        <p:nvGrpSpPr>
          <p:cNvPr id="19463" name="Группа 42"/>
          <p:cNvGrpSpPr>
            <a:grpSpLocks/>
          </p:cNvGrpSpPr>
          <p:nvPr/>
        </p:nvGrpSpPr>
        <p:grpSpPr bwMode="auto">
          <a:xfrm>
            <a:off x="73025" y="2933700"/>
            <a:ext cx="3829050" cy="1704975"/>
            <a:chOff x="72630" y="1547198"/>
            <a:chExt cx="3489366" cy="1498177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27424" y="1763416"/>
              <a:ext cx="3334572" cy="1281959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Получение дополнительной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(к основной) профессии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(«ремонтник 2.0»)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72630" y="1547198"/>
              <a:ext cx="610494" cy="532871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Futura PT Book" panose="020B0502020204020303" pitchFamily="34" charset="-52"/>
                </a:rPr>
                <a:t>2</a:t>
              </a:r>
            </a:p>
          </p:txBody>
        </p:sp>
      </p:grpSp>
      <p:grpSp>
        <p:nvGrpSpPr>
          <p:cNvPr id="19464" name="Группа 45"/>
          <p:cNvGrpSpPr>
            <a:grpSpLocks/>
          </p:cNvGrpSpPr>
          <p:nvPr/>
        </p:nvGrpSpPr>
        <p:grpSpPr bwMode="auto">
          <a:xfrm>
            <a:off x="73025" y="4624388"/>
            <a:ext cx="3906838" cy="1644650"/>
            <a:chOff x="72630" y="1547198"/>
            <a:chExt cx="3489366" cy="1498177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27178" y="1762669"/>
              <a:ext cx="3334818" cy="1282706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Переобучение работников под новые</a:t>
              </a:r>
              <a:r>
                <a:rPr lang="en-US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производственные технологии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72630" y="1547198"/>
              <a:ext cx="611100" cy="533617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Futura PT Book" panose="020B0502020204020303" pitchFamily="34" charset="-52"/>
                </a:rPr>
                <a:t>3</a:t>
              </a:r>
            </a:p>
          </p:txBody>
        </p:sp>
      </p:grpSp>
      <p:grpSp>
        <p:nvGrpSpPr>
          <p:cNvPr id="19465" name="Группа 49"/>
          <p:cNvGrpSpPr>
            <a:grpSpLocks/>
          </p:cNvGrpSpPr>
          <p:nvPr/>
        </p:nvGrpSpPr>
        <p:grpSpPr bwMode="auto">
          <a:xfrm>
            <a:off x="4270375" y="4594225"/>
            <a:ext cx="3871913" cy="1674813"/>
            <a:chOff x="72630" y="1547198"/>
            <a:chExt cx="3489366" cy="1498177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27141" y="1763049"/>
              <a:ext cx="3334855" cy="1282326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Обучение принятых по ученическому договору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72630" y="1547198"/>
              <a:ext cx="610890" cy="532528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Futura PT Book" panose="020B0502020204020303" pitchFamily="34" charset="-52"/>
                </a:rPr>
                <a:t>6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33363" y="2043113"/>
            <a:ext cx="4733925" cy="1223962"/>
          </a:xfrm>
        </p:spPr>
        <p:txBody>
          <a:bodyPr rtlCol="0"/>
          <a:lstStyle/>
          <a:p>
            <a:pPr defTabSz="914446" eaLnBrk="1" fontAlgn="auto" hangingPunct="1">
              <a:spcAft>
                <a:spcPts val="0"/>
              </a:spcAft>
              <a:defRPr/>
            </a:pPr>
            <a:r>
              <a:rPr lang="ru-RU" dirty="0"/>
              <a:t>Контакты</a:t>
            </a:r>
          </a:p>
        </p:txBody>
      </p:sp>
      <p:sp>
        <p:nvSpPr>
          <p:cNvPr id="20482" name="Подзаголовок 6"/>
          <p:cNvSpPr>
            <a:spLocks noGrp="1"/>
          </p:cNvSpPr>
          <p:nvPr>
            <p:ph type="subTitle" idx="1"/>
          </p:nvPr>
        </p:nvSpPr>
        <p:spPr bwMode="auto">
          <a:xfrm>
            <a:off x="112713" y="5875338"/>
            <a:ext cx="4735512" cy="72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Futura PT Demi"/>
                <a:ea typeface="Futura PT Demi"/>
                <a:cs typeface="Futura PT Demi"/>
              </a:rPr>
              <a:t>www.50plus.worldskills.ru</a:t>
            </a:r>
            <a:endParaRPr lang="ru-RU">
              <a:latin typeface="Futura PT Demi"/>
              <a:ea typeface="Futura PT Demi"/>
              <a:cs typeface="Futura PT Demi"/>
            </a:endParaRPr>
          </a:p>
          <a:p>
            <a:pPr eaLnBrk="1" hangingPunct="1"/>
            <a:r>
              <a:rPr lang="en-US">
                <a:latin typeface="Futura PT Demi"/>
                <a:ea typeface="Futura PT Demi"/>
                <a:cs typeface="Futura PT Demi"/>
              </a:rPr>
              <a:t> </a:t>
            </a:r>
            <a:endParaRPr lang="ru-RU">
              <a:latin typeface="Futura PT Demi"/>
              <a:ea typeface="Futura PT Demi"/>
              <a:cs typeface="Futura PT Demi"/>
            </a:endParaRPr>
          </a:p>
        </p:txBody>
      </p:sp>
      <p:pic>
        <p:nvPicPr>
          <p:cNvPr id="20483" name="Рисунок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92138" y="428625"/>
            <a:ext cx="2008187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98450" y="3427413"/>
            <a:ext cx="3803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________________________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________________________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________________________</a:t>
            </a: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1"/>
          <p:cNvSpPr>
            <a:spLocks noGrp="1"/>
          </p:cNvSpPr>
          <p:nvPr>
            <p:ph type="subTitle" idx="13"/>
          </p:nvPr>
        </p:nvSpPr>
        <p:spPr bwMode="auto">
          <a:xfrm>
            <a:off x="227013" y="1256568"/>
            <a:ext cx="8253412" cy="841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/>
            <a:r>
              <a:rPr lang="ru-RU" sz="2000" dirty="0" err="1">
                <a:solidFill>
                  <a:srgbClr val="002060"/>
                </a:solidFill>
                <a:latin typeface="Futura PT Book"/>
                <a:ea typeface="Futura PT"/>
                <a:cs typeface="Futura PT"/>
              </a:rPr>
              <a:t>Предпенсионеры</a:t>
            </a:r>
            <a:r>
              <a:rPr lang="ru-RU" sz="2000" dirty="0">
                <a:solidFill>
                  <a:srgbClr val="002060"/>
                </a:solidFill>
                <a:latin typeface="Futura PT Book"/>
                <a:ea typeface="Futura PT"/>
                <a:cs typeface="Futura PT"/>
              </a:rPr>
              <a:t> – граждане в течение пяти лет до наступления возраста, дающего право на страховую пенсию по старости, в том числе назначаемую досрочно</a:t>
            </a:r>
          </a:p>
          <a:p>
            <a:pPr algn="just" eaLnBrk="1" hangingPunct="1"/>
            <a:endParaRPr lang="ru-RU" sz="2000" dirty="0">
              <a:latin typeface="Futura PT Book"/>
              <a:ea typeface="Futura PT"/>
              <a:cs typeface="Futura PT"/>
            </a:endParaRPr>
          </a:p>
        </p:txBody>
      </p:sp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215899" y="179264"/>
            <a:ext cx="7008813" cy="738188"/>
          </a:xfrm>
        </p:spPr>
        <p:txBody>
          <a:bodyPr/>
          <a:lstStyle/>
          <a:p>
            <a:pPr eaLnBrk="1" hangingPunct="1"/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ld"/>
                <a:ea typeface="Futura PT"/>
                <a:cs typeface="Futura PT"/>
              </a:rPr>
              <a:t>КТО МОЖЕТ СТАТЬ УЧАСТНИКОМ ПРОГРАММЫ?</a:t>
            </a:r>
          </a:p>
        </p:txBody>
      </p:sp>
      <p:sp>
        <p:nvSpPr>
          <p:cNvPr id="12291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26F000-63ED-483C-8401-DAAD795D9231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5100" y="2255838"/>
            <a:ext cx="3321050" cy="407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3" name="Рисунок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5900" y="2255838"/>
          <a:ext cx="9371013" cy="3828926"/>
        </p:xfrm>
        <a:graphic>
          <a:graphicData uri="http://schemas.openxmlformats.org/drawingml/2006/table">
            <a:tbl>
              <a:tblPr/>
              <a:tblGrid>
                <a:gridCol w="36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Год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2019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2020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2021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2022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2023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Пенсионный возраст для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мужчин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,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лет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61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62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63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64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65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Предпенсионный возраст для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мужчин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,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лет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56-60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57-61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58-62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59-63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60-64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Предпенсионный возраст для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мужчин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,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гг. рождения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1959-1963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1959-1963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1959-1963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1959-1963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1959-1963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Пенсионный возраст для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женщин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,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лет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Futura PT Demi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56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57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59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60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Предпенсионный возраст для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женщин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,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лет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51-55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52-56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53-57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54-58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55-59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Предпенсионный возраст для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женщин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,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гг. рождения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1964-1968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1964-1968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1964-1968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1964-1968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utura PT Book"/>
                          <a:ea typeface="Futura PT Demi"/>
                          <a:cs typeface="Futura PT Demi"/>
                        </a:rPr>
                        <a:t>1964-1968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utura PT Book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4"/>
          <p:cNvSpPr>
            <a:spLocks noGrp="1"/>
          </p:cNvSpPr>
          <p:nvPr>
            <p:ph type="title"/>
          </p:nvPr>
        </p:nvSpPr>
        <p:spPr>
          <a:xfrm>
            <a:off x="227013" y="219075"/>
            <a:ext cx="7291387" cy="738188"/>
          </a:xfrm>
        </p:spPr>
        <p:txBody>
          <a:bodyPr/>
          <a:lstStyle/>
          <a:p>
            <a:pPr eaLnBrk="1" hangingPunct="1"/>
            <a:r>
              <a:rPr lang="ru-RU" sz="2400">
                <a:latin typeface="Futura PT Bold"/>
                <a:ea typeface="Akrobat ExtraBold"/>
                <a:cs typeface="Akrobat ExtraBold"/>
              </a:rPr>
              <a:t>СПЕЦИАЛЬНАЯ ПРОГРАММА ОБУЧЕНИЯ ГРАЖДАН ПРЕДПЕНСИОННОГО ВОЗРАСТА</a:t>
            </a:r>
          </a:p>
        </p:txBody>
      </p:sp>
      <p:sp>
        <p:nvSpPr>
          <p:cNvPr id="13314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DFDBB-5E59-4EA0-AD87-312017886DEF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 useBgFill="1"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227012" y="1325147"/>
            <a:ext cx="9290050" cy="47705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1900">
                <a:solidFill>
                  <a:srgbClr val="002060"/>
                </a:solidFill>
                <a:latin typeface="Futura PT Book"/>
              </a:rPr>
              <a:t>Распоряжение Правительства РФ от 30 декабря 2018 г. №3025-р «Об утверждении СПЕЦИАЛЬНОЙ ПРОГРАММЫ профессионального обучения и дополнительного профессионального образования граждан предпенсионного возраста на период до 2024 года»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1900">
                <a:solidFill>
                  <a:srgbClr val="002060"/>
                </a:solidFill>
                <a:latin typeface="Futura PT Book"/>
              </a:rPr>
              <a:t>Цель Программы - </a:t>
            </a:r>
            <a:r>
              <a:rPr lang="ru-RU" sz="1900" b="1">
                <a:solidFill>
                  <a:srgbClr val="002060"/>
                </a:solidFill>
                <a:latin typeface="Futura PT Book"/>
              </a:rPr>
              <a:t>содействие занятости граждан предпенсионного возраста </a:t>
            </a:r>
            <a:r>
              <a:rPr lang="ru-RU" sz="1900">
                <a:solidFill>
                  <a:srgbClr val="002060"/>
                </a:solidFill>
                <a:latin typeface="Futura PT Book"/>
              </a:rPr>
              <a:t>путем организации профессионального обучения, дополнительного профессионального образования для приобретения или развития имеющихся знаний, компетенций и навыков, обеспечивающих конкурентоспособность и профессиональную мобильность на рынке труда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1900">
                <a:solidFill>
                  <a:srgbClr val="002060"/>
                </a:solidFill>
                <a:latin typeface="Futura PT Book"/>
              </a:rPr>
              <a:t>Один из трех механизмов реализации программы – обучение по </a:t>
            </a:r>
            <a:r>
              <a:rPr lang="ru-RU" sz="1900" b="1">
                <a:solidFill>
                  <a:srgbClr val="002060"/>
                </a:solidFill>
                <a:latin typeface="Futura PT Book"/>
              </a:rPr>
              <a:t>международным профессиональным стандартам (компетенциям Ворлдскиллс) </a:t>
            </a:r>
            <a:r>
              <a:rPr lang="ru-RU" sz="1900">
                <a:solidFill>
                  <a:srgbClr val="002060"/>
                </a:solidFill>
                <a:latin typeface="Futura PT Book"/>
              </a:rPr>
              <a:t>с использованием инфраструктуры Союза «Молодые профессионалы (Ворлдскиллс Россия)»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1900">
                <a:solidFill>
                  <a:srgbClr val="002060"/>
                </a:solidFill>
                <a:latin typeface="Futura PT Book"/>
              </a:rPr>
              <a:t>Ежегодно за счет средств федерального бюджета планируется обучение по компетенциям Ворлдскиллс 25 тысяч предпенсионеров</a:t>
            </a:r>
          </a:p>
        </p:txBody>
      </p:sp>
      <p:pic>
        <p:nvPicPr>
          <p:cNvPr id="13316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F26FC2-B410-4562-A74F-C283CA92244D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4338" name="Заголовок 16"/>
          <p:cNvSpPr>
            <a:spLocks noGrp="1"/>
          </p:cNvSpPr>
          <p:nvPr>
            <p:ph type="title"/>
          </p:nvPr>
        </p:nvSpPr>
        <p:spPr>
          <a:xfrm>
            <a:off x="107950" y="67099"/>
            <a:ext cx="7008813" cy="1089529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400" dirty="0">
                <a:latin typeface="Futura PT Bold"/>
                <a:ea typeface="Akrobat ExtraBold"/>
                <a:cs typeface="Akrobat ExtraBold"/>
              </a:rPr>
              <a:t>КОМПЕТЕНЦИЯ ДЛЯ ОБУЧЕНИЯ ПРЕДПЕНСИОНЕРОВ НА БАЗЕ КОЛЛЕДЖА УПРАВЛЕНИЯ И СЕРВИСА «СТИЛЬ»</a:t>
            </a:r>
            <a:endParaRPr lang="ru-RU" sz="2900" dirty="0">
              <a:latin typeface="Futura PT Bold"/>
              <a:ea typeface="Akrobat ExtraBold"/>
              <a:cs typeface="Akrobat ExtraBold"/>
            </a:endParaRPr>
          </a:p>
        </p:txBody>
      </p:sp>
      <p:pic>
        <p:nvPicPr>
          <p:cNvPr id="14339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konspekta.net/studopediaru/baza19/4138628965523.files/image001.jpg">
            <a:extLst>
              <a:ext uri="{FF2B5EF4-FFF2-40B4-BE49-F238E27FC236}">
                <a16:creationId xmlns:a16="http://schemas.microsoft.com/office/drawing/2014/main" id="{1A5988F0-3FA1-4092-AFE0-CD606237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1889678"/>
            <a:ext cx="1355090" cy="117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759A6991-5D87-4A83-B886-B3C8E38F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1" y="1256196"/>
            <a:ext cx="7861911" cy="193899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В Колледже управления и сервиса «Стиль» </a:t>
            </a:r>
            <a:r>
              <a:rPr lang="ru-RU" sz="3000" b="1" dirty="0" err="1">
                <a:solidFill>
                  <a:srgbClr val="C00000"/>
                </a:solidFill>
                <a:latin typeface="Futura PT Book"/>
              </a:rPr>
              <a:t>предпенсионеры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 имеют возможность обучиться по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компетенции «ФОТОГРАФИЯ»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: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 </a:t>
            </a:r>
          </a:p>
        </p:txBody>
      </p:sp>
      <p:pic>
        <p:nvPicPr>
          <p:cNvPr id="2050" name="Picture 2" descr="https://defst1.gilmon.ru/resources/fs/i/shares/20/16/2016_large_1517571087.jpg">
            <a:extLst>
              <a:ext uri="{FF2B5EF4-FFF2-40B4-BE49-F238E27FC236}">
                <a16:creationId xmlns:a16="http://schemas.microsoft.com/office/drawing/2014/main" id="{5F549AD8-5D91-40A2-A262-B20CCC36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1" y="3314037"/>
            <a:ext cx="6722429" cy="339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igbrotherwatch.org.uk/wp-content/uploads/2012/02/photographer.jpg">
            <a:extLst>
              <a:ext uri="{FF2B5EF4-FFF2-40B4-BE49-F238E27FC236}">
                <a16:creationId xmlns:a16="http://schemas.microsoft.com/office/drawing/2014/main" id="{616D632F-6E13-4224-A51E-D12F38BC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26" y="3635385"/>
            <a:ext cx="3655745" cy="242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F26FC2-B410-4562-A74F-C283CA92244D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4338" name="Заголовок 16"/>
          <p:cNvSpPr>
            <a:spLocks noGrp="1"/>
          </p:cNvSpPr>
          <p:nvPr>
            <p:ph type="title"/>
          </p:nvPr>
        </p:nvSpPr>
        <p:spPr>
          <a:xfrm>
            <a:off x="107950" y="67099"/>
            <a:ext cx="7008813" cy="1089529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400" dirty="0">
                <a:latin typeface="Futura PT Bold"/>
                <a:ea typeface="Akrobat ExtraBold"/>
                <a:cs typeface="Akrobat ExtraBold"/>
              </a:rPr>
              <a:t>КОМПЕТЕНЦИЯ ДЛЯ ОБУЧЕНИЯ ПРЕДПЕНСИОНЕРОВ НА БАЗЕ КОЛЛЕДЖА УПРАВЛЕНИЯ И СЕРВИСА «СТИЛЬ»</a:t>
            </a:r>
            <a:endParaRPr lang="ru-RU" sz="2900" dirty="0">
              <a:latin typeface="Futura PT Bold"/>
              <a:ea typeface="Akrobat ExtraBold"/>
              <a:cs typeface="Akrobat ExtraBold"/>
            </a:endParaRPr>
          </a:p>
        </p:txBody>
      </p:sp>
      <p:pic>
        <p:nvPicPr>
          <p:cNvPr id="14339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konspekta.net/studopediaru/baza19/4138628965523.files/image001.jpg">
            <a:extLst>
              <a:ext uri="{FF2B5EF4-FFF2-40B4-BE49-F238E27FC236}">
                <a16:creationId xmlns:a16="http://schemas.microsoft.com/office/drawing/2014/main" id="{1A5988F0-3FA1-4092-AFE0-CD606237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1889678"/>
            <a:ext cx="1355090" cy="117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759A6991-5D87-4A83-B886-B3C8E38F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1" y="1256196"/>
            <a:ext cx="7861911" cy="14773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Программа обучения по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компетенции «ФОТОГРАФИЯ» 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включает в себя 3 модуля согласно заданиям </a:t>
            </a:r>
            <a:r>
              <a:rPr lang="ru-RU" sz="3000" b="1" dirty="0" err="1">
                <a:solidFill>
                  <a:srgbClr val="C00000"/>
                </a:solidFill>
                <a:latin typeface="Futura PT Book"/>
              </a:rPr>
              <a:t>Ворлдскиллс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 Россия: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 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7BBCA819-AB61-47AA-AA4D-EE82500F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2" y="2693368"/>
            <a:ext cx="7861911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Художественная фотография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  <p:pic>
        <p:nvPicPr>
          <p:cNvPr id="3074" name="Picture 2" descr="https://look.com.ua/pic/201603/1920x1080/look.com.ua-155174.jpg">
            <a:extLst>
              <a:ext uri="{FF2B5EF4-FFF2-40B4-BE49-F238E27FC236}">
                <a16:creationId xmlns:a16="http://schemas.microsoft.com/office/drawing/2014/main" id="{7676D4B5-25EE-4399-B35F-E089C7AB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46130"/>
            <a:ext cx="6124038" cy="344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dagog.net.ua/_nw/2/19490828.jpg">
            <a:extLst>
              <a:ext uri="{FF2B5EF4-FFF2-40B4-BE49-F238E27FC236}">
                <a16:creationId xmlns:a16="http://schemas.microsoft.com/office/drawing/2014/main" id="{4A4149D4-7CC5-44F7-BDF0-4C2762FE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72" y="3529421"/>
            <a:ext cx="3597201" cy="269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314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F26FC2-B410-4562-A74F-C283CA92244D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4338" name="Заголовок 16"/>
          <p:cNvSpPr>
            <a:spLocks noGrp="1"/>
          </p:cNvSpPr>
          <p:nvPr>
            <p:ph type="title"/>
          </p:nvPr>
        </p:nvSpPr>
        <p:spPr>
          <a:xfrm>
            <a:off x="107950" y="67099"/>
            <a:ext cx="7008813" cy="1089529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400" dirty="0">
                <a:latin typeface="Futura PT Bold"/>
                <a:ea typeface="Akrobat ExtraBold"/>
                <a:cs typeface="Akrobat ExtraBold"/>
              </a:rPr>
              <a:t>КОМПЕТЕНЦИЯ ДЛЯ ОБУЧЕНИЯ ПРЕДПЕНСИОНЕРОВ НА БАЗЕ КОЛЛЕДЖА УПРАВЛЕНИЯ И СЕРВИСА «СТИЛЬ»</a:t>
            </a:r>
            <a:endParaRPr lang="ru-RU" sz="2900" dirty="0">
              <a:latin typeface="Futura PT Bold"/>
              <a:ea typeface="Akrobat ExtraBold"/>
              <a:cs typeface="Akrobat ExtraBold"/>
            </a:endParaRPr>
          </a:p>
        </p:txBody>
      </p:sp>
      <p:pic>
        <p:nvPicPr>
          <p:cNvPr id="14339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konspekta.net/studopediaru/baza19/4138628965523.files/image001.jpg">
            <a:extLst>
              <a:ext uri="{FF2B5EF4-FFF2-40B4-BE49-F238E27FC236}">
                <a16:creationId xmlns:a16="http://schemas.microsoft.com/office/drawing/2014/main" id="{1A5988F0-3FA1-4092-AFE0-CD606237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1889678"/>
            <a:ext cx="1355090" cy="117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759A6991-5D87-4A83-B886-B3C8E38F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1" y="1256196"/>
            <a:ext cx="7861911" cy="14773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Программа обучения по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компетенции «ФОТОГРАФИЯ» 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включает в себя 3 модуля согласно заданиям </a:t>
            </a:r>
            <a:r>
              <a:rPr lang="ru-RU" sz="3000" b="1" dirty="0" err="1">
                <a:solidFill>
                  <a:srgbClr val="C00000"/>
                </a:solidFill>
                <a:latin typeface="Futura PT Book"/>
              </a:rPr>
              <a:t>Ворлдскиллс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 Россия: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 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7BBCA819-AB61-47AA-AA4D-EE82500F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2" y="2693368"/>
            <a:ext cx="7861911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Художественная фотография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BAA0A02E-9C6E-4591-A68B-8D33AAD9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2" y="3152001"/>
            <a:ext cx="7861911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Прикладная фотография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  <p:pic>
        <p:nvPicPr>
          <p:cNvPr id="4098" name="Picture 2" descr="https://avatars.mds.yandex.net/get-pdb/480866/71af5ad6-efdd-493c-bc4b-177a8b4ceb32/s1200?webp=false">
            <a:extLst>
              <a:ext uri="{FF2B5EF4-FFF2-40B4-BE49-F238E27FC236}">
                <a16:creationId xmlns:a16="http://schemas.microsoft.com/office/drawing/2014/main" id="{327BE0D0-88F7-4620-A78C-F7EF1EAE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7" y="3818918"/>
            <a:ext cx="2917117" cy="291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z-video.ru/wp-content/uploads/2018/08/otdavayte-predpochtenie-opytu.jpg">
            <a:extLst>
              <a:ext uri="{FF2B5EF4-FFF2-40B4-BE49-F238E27FC236}">
                <a16:creationId xmlns:a16="http://schemas.microsoft.com/office/drawing/2014/main" id="{66678C5B-8E13-4886-9696-DC470219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59" y="3818918"/>
            <a:ext cx="4377780" cy="291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639829/v639829531/1bbf2/toN0JGEGJ-Y.jpg">
            <a:extLst>
              <a:ext uri="{FF2B5EF4-FFF2-40B4-BE49-F238E27FC236}">
                <a16:creationId xmlns:a16="http://schemas.microsoft.com/office/drawing/2014/main" id="{5DE3AF2C-67DD-41D1-9BEE-B1BBEFE5F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04" y="3214987"/>
            <a:ext cx="1728716" cy="307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854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F26FC2-B410-4562-A74F-C283CA92244D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4338" name="Заголовок 16"/>
          <p:cNvSpPr>
            <a:spLocks noGrp="1"/>
          </p:cNvSpPr>
          <p:nvPr>
            <p:ph type="title"/>
          </p:nvPr>
        </p:nvSpPr>
        <p:spPr>
          <a:xfrm>
            <a:off x="107950" y="67099"/>
            <a:ext cx="7008813" cy="1089529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400" dirty="0">
                <a:latin typeface="Futura PT Bold"/>
                <a:ea typeface="Akrobat ExtraBold"/>
                <a:cs typeface="Akrobat ExtraBold"/>
              </a:rPr>
              <a:t>КОМПЕТЕНЦИЯ ДЛЯ ОБУЧЕНИЯ ПРЕДПЕНСИОНЕРОВ НА БАЗЕ КОЛЛЕДЖА УПРАВЛЕНИЯ И СЕРВИСА «СТИЛЬ»</a:t>
            </a:r>
            <a:endParaRPr lang="ru-RU" sz="2900" dirty="0">
              <a:latin typeface="Futura PT Bold"/>
              <a:ea typeface="Akrobat ExtraBold"/>
              <a:cs typeface="Akrobat ExtraBold"/>
            </a:endParaRPr>
          </a:p>
        </p:txBody>
      </p:sp>
      <p:pic>
        <p:nvPicPr>
          <p:cNvPr id="14339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konspekta.net/studopediaru/baza19/4138628965523.files/image001.jpg">
            <a:extLst>
              <a:ext uri="{FF2B5EF4-FFF2-40B4-BE49-F238E27FC236}">
                <a16:creationId xmlns:a16="http://schemas.microsoft.com/office/drawing/2014/main" id="{1A5988F0-3FA1-4092-AFE0-CD606237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1889678"/>
            <a:ext cx="1355090" cy="117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759A6991-5D87-4A83-B886-B3C8E38F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1" y="1256196"/>
            <a:ext cx="7861911" cy="14773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Программа обучения по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компетенции «ФОТОГРАФИЯ» 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включает в себя 3 модуля согласно заданиям </a:t>
            </a:r>
            <a:r>
              <a:rPr lang="ru-RU" sz="3000" b="1" dirty="0" err="1">
                <a:solidFill>
                  <a:srgbClr val="C00000"/>
                </a:solidFill>
                <a:latin typeface="Futura PT Book"/>
              </a:rPr>
              <a:t>Ворлдскиллс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 Россия: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 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7BBCA819-AB61-47AA-AA4D-EE82500F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2" y="2693368"/>
            <a:ext cx="7861911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Художественная фотография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BAA0A02E-9C6E-4591-A68B-8D33AAD9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2" y="3152001"/>
            <a:ext cx="7861911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Прикладная фотография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C307E090-472E-4F94-AA69-C14C73B2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1" y="3616698"/>
            <a:ext cx="7861911" cy="55399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Коммерческая фотография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  <p:pic>
        <p:nvPicPr>
          <p:cNvPr id="5122" name="Picture 2" descr="http://on-desktop.com/wps/Girls_Beautyful_Girls_Retro_photo_017108_.jpg">
            <a:extLst>
              <a:ext uri="{FF2B5EF4-FFF2-40B4-BE49-F238E27FC236}">
                <a16:creationId xmlns:a16="http://schemas.microsoft.com/office/drawing/2014/main" id="{4BE61879-F85F-4BC2-87AB-C2A90DE7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89" y="4263558"/>
            <a:ext cx="3937026" cy="246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ct-hydraulics.ru/components/com_jshopping/files/img_products/thumb_______3.jpg">
            <a:extLst>
              <a:ext uri="{FF2B5EF4-FFF2-40B4-BE49-F238E27FC236}">
                <a16:creationId xmlns:a16="http://schemas.microsoft.com/office/drawing/2014/main" id="{C4F22F31-6C94-401C-BC7F-BFEF5EAD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61" y="3616697"/>
            <a:ext cx="3788042" cy="268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196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F26FC2-B410-4562-A74F-C283CA92244D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4338" name="Заголовок 16"/>
          <p:cNvSpPr>
            <a:spLocks noGrp="1"/>
          </p:cNvSpPr>
          <p:nvPr>
            <p:ph type="title"/>
          </p:nvPr>
        </p:nvSpPr>
        <p:spPr>
          <a:xfrm>
            <a:off x="107950" y="67099"/>
            <a:ext cx="7008813" cy="1089529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400" dirty="0">
                <a:latin typeface="Futura PT Bold"/>
                <a:ea typeface="Akrobat ExtraBold"/>
                <a:cs typeface="Akrobat ExtraBold"/>
              </a:rPr>
              <a:t>КОМПЕТЕНЦИЯ ДЛЯ ОБУЧЕНИЯ ПРЕДПЕНСИОНЕРОВ НА БАЗЕ КОЛЛЕДЖА УПРАВЛЕНИЯ И СЕРВИСА «СТИЛЬ»</a:t>
            </a:r>
            <a:endParaRPr lang="ru-RU" sz="2900" dirty="0">
              <a:latin typeface="Futura PT Bold"/>
              <a:ea typeface="Akrobat ExtraBold"/>
              <a:cs typeface="Akrobat ExtraBold"/>
            </a:endParaRPr>
          </a:p>
        </p:txBody>
      </p:sp>
      <p:pic>
        <p:nvPicPr>
          <p:cNvPr id="14339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759A6991-5D87-4A83-B886-B3C8E38F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1" y="1256196"/>
            <a:ext cx="5878367" cy="193899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Виды программ обучения по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/>
              </a:rPr>
              <a:t>компетенции «ФОТОГРАФИЯ»</a:t>
            </a:r>
            <a:r>
              <a:rPr lang="ru-RU" sz="3000" b="1" dirty="0">
                <a:solidFill>
                  <a:srgbClr val="C00000"/>
                </a:solidFill>
                <a:latin typeface="Futura PT Book"/>
              </a:rPr>
              <a:t>, предлагаемые Колледжем управления и сервиса «Стиль»: </a:t>
            </a:r>
          </a:p>
        </p:txBody>
      </p:sp>
      <p:pic>
        <p:nvPicPr>
          <p:cNvPr id="6146" name="Picture 2" descr="https://pp.userapi.com/c850732/v850732378/102f34/UmJwC6bgGwU.jpg">
            <a:extLst>
              <a:ext uri="{FF2B5EF4-FFF2-40B4-BE49-F238E27FC236}">
                <a16:creationId xmlns:a16="http://schemas.microsoft.com/office/drawing/2014/main" id="{E4CEC449-D52D-46E3-AF13-4E25D4FA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88" y="1424251"/>
            <a:ext cx="3377101" cy="224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id="{EFB8DE8B-1603-46A8-932E-9A2580E0B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3" y="3115700"/>
            <a:ext cx="5878368" cy="10156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002060"/>
                </a:solidFill>
                <a:latin typeface="Futura PT Book"/>
              </a:rPr>
              <a:t>Программа профессионального обучения – 144 акад. часа;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  <p:sp useBgFill="1">
        <p:nvSpPr>
          <p:cNvPr id="14" name="Прямоугольник 7">
            <a:extLst>
              <a:ext uri="{FF2B5EF4-FFF2-40B4-BE49-F238E27FC236}">
                <a16:creationId xmlns:a16="http://schemas.microsoft.com/office/drawing/2014/main" id="{C1174E73-B5F6-42D0-B292-0807D347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13" y="4039029"/>
            <a:ext cx="9351476" cy="10156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3000" b="1" dirty="0">
                <a:solidFill>
                  <a:srgbClr val="002060"/>
                </a:solidFill>
                <a:latin typeface="Futura PT Book"/>
              </a:rPr>
              <a:t>Программа дополнительного профессионального образования – 72 акад. часа.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/>
            </a:endParaRPr>
          </a:p>
        </p:txBody>
      </p:sp>
    </p:spTree>
    <p:extLst>
      <p:ext uri="{BB962C8B-B14F-4D97-AF65-F5344CB8AC3E}">
        <p14:creationId xmlns:p14="http://schemas.microsoft.com/office/powerpoint/2010/main" val="1852666586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1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BD7BB2-2A1E-428E-88A5-9FAC82BC06ED}" type="slidenum">
              <a:rPr lang="en-US" smtClean="0">
                <a:latin typeface="Futura PT"/>
                <a:ea typeface="Futura PT"/>
                <a:cs typeface="Futura P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Futura PT"/>
              <a:ea typeface="Futura PT"/>
              <a:cs typeface="Futura PT"/>
            </a:endParaRPr>
          </a:p>
        </p:txBody>
      </p:sp>
      <p:sp>
        <p:nvSpPr>
          <p:cNvPr id="15362" name="Заголовок 16"/>
          <p:cNvSpPr>
            <a:spLocks noGrp="1"/>
          </p:cNvSpPr>
          <p:nvPr>
            <p:ph type="title"/>
          </p:nvPr>
        </p:nvSpPr>
        <p:spPr>
          <a:xfrm>
            <a:off x="215900" y="177800"/>
            <a:ext cx="7008813" cy="898525"/>
          </a:xfrm>
        </p:spPr>
        <p:txBody>
          <a:bodyPr>
            <a:spAutoFit/>
          </a:bodyPr>
          <a:lstStyle/>
          <a:p>
            <a:pPr algn="just" eaLnBrk="1" hangingPunct="1"/>
            <a:r>
              <a:rPr lang="ru-RU" sz="2800">
                <a:latin typeface="Futura PT Bold"/>
                <a:ea typeface="Akrobat ExtraBold"/>
                <a:cs typeface="Akrobat ExtraBold"/>
              </a:rPr>
              <a:t>5 ПРОСТЫХ ШАГОВ ПО ОБУЧЕНИЮ СОТРУДНИКОВ ПРЕДПРИЯТИЙ</a:t>
            </a:r>
          </a:p>
        </p:txBody>
      </p:sp>
      <p:pic>
        <p:nvPicPr>
          <p:cNvPr id="15363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224713" y="149225"/>
            <a:ext cx="10652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25525" y="1452563"/>
            <a:ext cx="7350125" cy="760412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Futura PT Bold" panose="020B0902020204020203" pitchFamily="34" charset="-52"/>
              </a:rPr>
              <a:t>Составьте список сотрудников </a:t>
            </a:r>
            <a:r>
              <a:rPr lang="ru-RU" b="1" dirty="0" err="1">
                <a:solidFill>
                  <a:schemeClr val="bg1"/>
                </a:solidFill>
                <a:latin typeface="Futura PT Bold" panose="020B0902020204020203" pitchFamily="34" charset="-52"/>
              </a:rPr>
              <a:t>предпенсионного</a:t>
            </a:r>
            <a:r>
              <a:rPr lang="ru-RU" b="1" dirty="0">
                <a:solidFill>
                  <a:schemeClr val="bg1"/>
                </a:solidFill>
                <a:latin typeface="Futura PT Bold" panose="020B0902020204020203" pitchFamily="34" charset="-52"/>
              </a:rPr>
              <a:t> возраста в разрезе их должностей, профессий, квалификаций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5525" y="2365375"/>
            <a:ext cx="7350125" cy="760413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Futura PT Bold" panose="020B0902020204020203" pitchFamily="34" charset="-52"/>
              </a:rPr>
              <a:t>Выберите программы обучения </a:t>
            </a:r>
            <a:r>
              <a:rPr lang="ru-RU" dirty="0" err="1">
                <a:solidFill>
                  <a:schemeClr val="bg1"/>
                </a:solidFill>
                <a:latin typeface="Futura PT Bold" panose="020B0902020204020203" pitchFamily="34" charset="-52"/>
              </a:rPr>
              <a:t>Ворлдскиллс</a:t>
            </a:r>
            <a:r>
              <a:rPr lang="ru-RU" dirty="0">
                <a:solidFill>
                  <a:schemeClr val="bg1"/>
                </a:solidFill>
                <a:latin typeface="Futura PT Bold" panose="020B0902020204020203" pitchFamily="34" charset="-52"/>
              </a:rPr>
              <a:t>, интересующие Вашу компанию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5525" y="3314700"/>
            <a:ext cx="7350125" cy="760413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Futura PT Bold" panose="020B0902020204020203" pitchFamily="34" charset="-52"/>
              </a:rPr>
              <a:t>Сформируйте сотрудников в группы для целевого обучения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5525" y="4264025"/>
            <a:ext cx="7350125" cy="760413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Futura PT Bold" panose="020B0902020204020203" pitchFamily="34" charset="-52"/>
              </a:rPr>
              <a:t>Согласуйте с выбранной образовательной организацией программу, график, дату начала обучения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5525" y="5210175"/>
            <a:ext cx="7350125" cy="760413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Futura PT Bold" panose="020B0902020204020203" pitchFamily="34" charset="-52"/>
              </a:rPr>
              <a:t>Направьте группу сотрудников на обучение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06425" y="2479675"/>
            <a:ext cx="585788" cy="533400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Futura PT Book" panose="020B0502020204020303" pitchFamily="34" charset="-52"/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606425" y="1528763"/>
            <a:ext cx="585788" cy="533400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Futura PT Book" panose="020B0502020204020303" pitchFamily="34" charset="-52"/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606425" y="3430588"/>
            <a:ext cx="585788" cy="533400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Futura PT Book" panose="020B0502020204020303" pitchFamily="34" charset="-52"/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6425" y="4364038"/>
            <a:ext cx="585788" cy="531812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Futura PT Book" panose="020B0502020204020303" pitchFamily="34" charset="-52"/>
              </a:rPr>
              <a:t>4</a:t>
            </a:r>
          </a:p>
        </p:txBody>
      </p:sp>
      <p:sp>
        <p:nvSpPr>
          <p:cNvPr id="19" name="Овал 18"/>
          <p:cNvSpPr/>
          <p:nvPr/>
        </p:nvSpPr>
        <p:spPr>
          <a:xfrm>
            <a:off x="606425" y="5311775"/>
            <a:ext cx="585788" cy="533400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Futura PT Book" panose="020B0502020204020303" pitchFamily="34" charset="-52"/>
              </a:rPr>
              <a:t>5</a:t>
            </a: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8224</TotalTime>
  <Words>772</Words>
  <Application>Microsoft Office PowerPoint</Application>
  <PresentationFormat>Лист A4 (210x297 мм)</PresentationFormat>
  <Paragraphs>169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Futura PT</vt:lpstr>
      <vt:lpstr>Futura PT Bold</vt:lpstr>
      <vt:lpstr>Futura PT Book</vt:lpstr>
      <vt:lpstr>Futura PT Demi</vt:lpstr>
      <vt:lpstr>Wingdings</vt:lpstr>
      <vt:lpstr>Office Theme</vt:lpstr>
      <vt:lpstr>ОБУЧЕНИЕ ГРАЖДАН ПРЕДПЕНСИОННОГО ВОЗРАСТА  СОЮЗОМ «Молодые профессионалы (ВОРДСКИЛЛС РОССИЯ)» НА БАЗЕ Колледжа управления и сервиса «стиль»</vt:lpstr>
      <vt:lpstr>КТО МОЖЕТ СТАТЬ УЧАСТНИКОМ ПРОГРАММЫ?</vt:lpstr>
      <vt:lpstr>СПЕЦИАЛЬНАЯ ПРОГРАММА ОБУЧЕНИЯ ГРАЖДАН ПРЕДПЕНСИОННОГО ВОЗРАСТА</vt:lpstr>
      <vt:lpstr>КОМПЕТЕНЦИЯ ДЛЯ ОБУЧЕНИЯ ПРЕДПЕНСИОНЕРОВ НА БАЗЕ КОЛЛЕДЖА УПРАВЛЕНИЯ И СЕРВИСА «СТИЛЬ»</vt:lpstr>
      <vt:lpstr>КОМПЕТЕНЦИЯ ДЛЯ ОБУЧЕНИЯ ПРЕДПЕНСИОНЕРОВ НА БАЗЕ КОЛЛЕДЖА УПРАВЛЕНИЯ И СЕРВИСА «СТИЛЬ»</vt:lpstr>
      <vt:lpstr>КОМПЕТЕНЦИЯ ДЛЯ ОБУЧЕНИЯ ПРЕДПЕНСИОНЕРОВ НА БАЗЕ КОЛЛЕДЖА УПРАВЛЕНИЯ И СЕРВИСА «СТИЛЬ»</vt:lpstr>
      <vt:lpstr>КОМПЕТЕНЦИЯ ДЛЯ ОБУЧЕНИЯ ПРЕДПЕНСИОНЕРОВ НА БАЗЕ КОЛЛЕДЖА УПРАВЛЕНИЯ И СЕРВИСА «СТИЛЬ»</vt:lpstr>
      <vt:lpstr>КОМПЕТЕНЦИЯ ДЛЯ ОБУЧЕНИЯ ПРЕДПЕНСИОНЕРОВ НА БАЗЕ КОЛЛЕДЖА УПРАВЛЕНИЯ И СЕРВИСА «СТИЛЬ»</vt:lpstr>
      <vt:lpstr>5 ПРОСТЫХ ШАГОВ ПО ОБУЧЕНИЮ СОТРУДНИКОВ ПРЕДПРИЯТИЙ</vt:lpstr>
      <vt:lpstr>ПРОГРАММЫ ОБУЧЕНИЯ</vt:lpstr>
      <vt:lpstr>ГРАФИКИ ОБУЧЕНИЯ</vt:lpstr>
      <vt:lpstr>САМОСТОЯТЕЛЬНАЯ РЕГИСТРАЦИЯ НА САЙТЕ ПРОГРАММЫ</vt:lpstr>
      <vt:lpstr>ЧТО ДАЕТ ОБУЧЕНИЕ ПО ПРОГРАММАМ ВОРЛДСКИЛЛС?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Бельский</dc:creator>
  <cp:lastModifiedBy>Asus</cp:lastModifiedBy>
  <cp:revision>633</cp:revision>
  <cp:lastPrinted>2017-05-29T14:53:08Z</cp:lastPrinted>
  <dcterms:created xsi:type="dcterms:W3CDTF">2017-04-13T09:25:01Z</dcterms:created>
  <dcterms:modified xsi:type="dcterms:W3CDTF">2019-06-24T08:36:17Z</dcterms:modified>
</cp:coreProperties>
</file>