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04" r:id="rId1"/>
  </p:sldMasterIdLst>
  <p:notesMasterIdLst>
    <p:notesMasterId r:id="rId16"/>
  </p:notesMasterIdLst>
  <p:sldIdLst>
    <p:sldId id="256" r:id="rId2"/>
    <p:sldId id="288" r:id="rId3"/>
    <p:sldId id="274" r:id="rId4"/>
    <p:sldId id="289" r:id="rId5"/>
    <p:sldId id="290" r:id="rId6"/>
    <p:sldId id="279" r:id="rId7"/>
    <p:sldId id="291" r:id="rId8"/>
    <p:sldId id="260" r:id="rId9"/>
    <p:sldId id="261" r:id="rId10"/>
    <p:sldId id="262" r:id="rId11"/>
    <p:sldId id="281" r:id="rId12"/>
    <p:sldId id="283" r:id="rId13"/>
    <p:sldId id="266" r:id="rId14"/>
    <p:sldId id="264" r:id="rId15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32" autoAdjust="0"/>
  </p:normalViewPr>
  <p:slideViewPr>
    <p:cSldViewPr>
      <p:cViewPr varScale="1">
        <p:scale>
          <a:sx n="106" d="100"/>
          <a:sy n="106" d="100"/>
        </p:scale>
        <p:origin x="756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hyperlink" Target="http://priem.egov66.ru/login" TargetMode="External"/><Relationship Id="rId7" Type="http://schemas.openxmlformats.org/officeDocument/2006/relationships/image" Target="../media/image12.jpg"/><Relationship Id="rId2" Type="http://schemas.openxmlformats.org/officeDocument/2006/relationships/hyperlink" Target="http://style-ekb.ru/full/1064-DDP.html" TargetMode="External"/><Relationship Id="rId1" Type="http://schemas.openxmlformats.org/officeDocument/2006/relationships/hyperlink" Target="mailto:kuisstil@yandex.ru" TargetMode="Externa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image" Target="../media/image17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image" Target="../media/image17.jpg"/><Relationship Id="rId5" Type="http://schemas.openxmlformats.org/officeDocument/2006/relationships/image" Target="../media/image21.jpg"/><Relationship Id="rId4" Type="http://schemas.openxmlformats.org/officeDocument/2006/relationships/image" Target="../media/image22.jp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9.jpg"/><Relationship Id="rId7" Type="http://schemas.openxmlformats.org/officeDocument/2006/relationships/image" Target="../media/image12.jpg"/><Relationship Id="rId2" Type="http://schemas.openxmlformats.org/officeDocument/2006/relationships/hyperlink" Target="http://style-ekb.ru/full/1064-DDP.html" TargetMode="External"/><Relationship Id="rId1" Type="http://schemas.openxmlformats.org/officeDocument/2006/relationships/hyperlink" Target="mailto:kuisstil@yandex.ru" TargetMode="Externa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hyperlink" Target="http://priem.egov66.ru/login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image" Target="../media/image17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image" Target="../media/image17.jpg"/><Relationship Id="rId5" Type="http://schemas.openxmlformats.org/officeDocument/2006/relationships/image" Target="../media/image21.jpg"/><Relationship Id="rId4" Type="http://schemas.openxmlformats.org/officeDocument/2006/relationships/image" Target="../media/image2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91B663-0A13-41D6-9927-DE44B0D2F74E}" type="doc">
      <dgm:prSet loTypeId="urn:microsoft.com/office/officeart/2005/8/layout/vList3" loCatId="pictur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ED0375-0A04-4729-A8B1-B08FF36A0460}">
      <dgm:prSet/>
      <dgm:spPr/>
      <dgm:t>
        <a:bodyPr/>
        <a:lstStyle/>
        <a:p>
          <a:r>
            <a:rPr lang="ru-RU" b="1" dirty="0">
              <a:latin typeface="Georgia" panose="02040502050405020303" pitchFamily="18" charset="0"/>
            </a:rPr>
            <a:t>1. По электронной почте </a:t>
          </a:r>
          <a:r>
            <a:rPr lang="ru-RU" b="1" dirty="0">
              <a:latin typeface="Georgia" panose="02040502050405020303" pitchFamily="18" charset="0"/>
              <a:hlinkClick xmlns:r="http://schemas.openxmlformats.org/officeDocument/2006/relationships" r:id="rId1"/>
            </a:rPr>
            <a:t>kuisstil@yandex.ru</a:t>
          </a:r>
          <a:r>
            <a:rPr lang="ru-RU" b="1" dirty="0">
              <a:latin typeface="Georgia" panose="02040502050405020303" pitchFamily="18" charset="0"/>
            </a:rPr>
            <a:t> </a:t>
          </a:r>
          <a:r>
            <a:rPr lang="ru-RU" dirty="0">
              <a:latin typeface="Georgia" panose="02040502050405020303" pitchFamily="18" charset="0"/>
            </a:rPr>
            <a:t>(отправить заполненные сканы документов в соответствии с </a:t>
          </a:r>
          <a:r>
            <a:rPr lang="ru-RU" dirty="0">
              <a:latin typeface="Georgia" panose="02040502050405020303" pitchFamily="18" charset="0"/>
              <a:hlinkClick xmlns:r="http://schemas.openxmlformats.org/officeDocument/2006/relationships" r:id="rId2"/>
            </a:rPr>
            <a:t>перечнем</a:t>
          </a:r>
          <a:r>
            <a:rPr lang="ru-RU" dirty="0">
              <a:latin typeface="Georgia" panose="02040502050405020303" pitchFamily="18" charset="0"/>
            </a:rPr>
            <a:t>).</a:t>
          </a:r>
          <a:endParaRPr lang="ru-RU" dirty="0"/>
        </a:p>
      </dgm:t>
    </dgm:pt>
    <dgm:pt modelId="{29871E58-7D49-48B5-9D8E-80134BBEF92B}" type="parTrans" cxnId="{4AEF1D97-FDDE-46E5-81D9-8162A32B38F9}">
      <dgm:prSet/>
      <dgm:spPr/>
      <dgm:t>
        <a:bodyPr/>
        <a:lstStyle/>
        <a:p>
          <a:endParaRPr lang="ru-RU"/>
        </a:p>
      </dgm:t>
    </dgm:pt>
    <dgm:pt modelId="{A55952F8-151E-43D4-8B7B-8BF5A788521E}" type="sibTrans" cxnId="{4AEF1D97-FDDE-46E5-81D9-8162A32B38F9}">
      <dgm:prSet/>
      <dgm:spPr/>
      <dgm:t>
        <a:bodyPr/>
        <a:lstStyle/>
        <a:p>
          <a:endParaRPr lang="ru-RU"/>
        </a:p>
      </dgm:t>
    </dgm:pt>
    <dgm:pt modelId="{7C191DEA-0693-47FA-874E-CC5A3CE87211}">
      <dgm:prSet/>
      <dgm:spPr/>
      <dgm:t>
        <a:bodyPr/>
        <a:lstStyle/>
        <a:p>
          <a:pPr algn="ctr"/>
          <a:r>
            <a:rPr lang="ru-RU" b="1" dirty="0">
              <a:latin typeface="Georgia" panose="02040502050405020303" pitchFamily="18" charset="0"/>
            </a:rPr>
            <a:t>       2. Через личный кабинет абитуриента </a:t>
          </a:r>
          <a:r>
            <a:rPr lang="ru-RU" dirty="0">
              <a:latin typeface="Georgia" panose="02040502050405020303" pitchFamily="18" charset="0"/>
            </a:rPr>
            <a:t>(пройдите по </a:t>
          </a:r>
          <a:r>
            <a:rPr lang="ru-RU" dirty="0">
              <a:latin typeface="Georgia" panose="02040502050405020303" pitchFamily="18" charset="0"/>
              <a:hlinkClick xmlns:r="http://schemas.openxmlformats.org/officeDocument/2006/relationships" r:id="rId3"/>
            </a:rPr>
            <a:t>ссылке</a:t>
          </a:r>
          <a:r>
            <a:rPr lang="ru-RU" dirty="0">
              <a:latin typeface="Georgia" panose="02040502050405020303" pitchFamily="18" charset="0"/>
            </a:rPr>
            <a:t>, зарегистрируйтесь в личном кабинете абитуриента и подайте заявление, следуя ИНСТРУКЦИИ),</a:t>
          </a:r>
          <a:endParaRPr lang="ru-RU" dirty="0"/>
        </a:p>
      </dgm:t>
    </dgm:pt>
    <dgm:pt modelId="{3E7FF457-7EE6-4E02-9BC0-61796B6BB7D0}" type="parTrans" cxnId="{45557178-1260-4725-A444-420209E8EE80}">
      <dgm:prSet/>
      <dgm:spPr/>
      <dgm:t>
        <a:bodyPr/>
        <a:lstStyle/>
        <a:p>
          <a:endParaRPr lang="ru-RU"/>
        </a:p>
      </dgm:t>
    </dgm:pt>
    <dgm:pt modelId="{95E94B7D-B4EB-4C47-A733-E49CA79BECE3}" type="sibTrans" cxnId="{45557178-1260-4725-A444-420209E8EE80}">
      <dgm:prSet/>
      <dgm:spPr/>
      <dgm:t>
        <a:bodyPr/>
        <a:lstStyle/>
        <a:p>
          <a:endParaRPr lang="ru-RU"/>
        </a:p>
      </dgm:t>
    </dgm:pt>
    <dgm:pt modelId="{771ADD5B-D1D5-402F-B34F-5D3D0F0EF101}">
      <dgm:prSet/>
      <dgm:spPr/>
      <dgm:t>
        <a:bodyPr/>
        <a:lstStyle/>
        <a:p>
          <a:r>
            <a:rPr lang="ru-RU" b="1" dirty="0">
              <a:latin typeface="Georgia" panose="02040502050405020303" pitchFamily="18" charset="0"/>
            </a:rPr>
            <a:t>  3. Отправить заполненные бланки и оригиналы/копии документов в соответствии с </a:t>
          </a:r>
          <a:r>
            <a:rPr lang="ru-RU" b="1" dirty="0">
              <a:latin typeface="Georgia" panose="02040502050405020303" pitchFamily="18" charset="0"/>
              <a:hlinkClick xmlns:r="http://schemas.openxmlformats.org/officeDocument/2006/relationships" r:id="rId2"/>
            </a:rPr>
            <a:t>перечнем</a:t>
          </a:r>
          <a:r>
            <a:rPr lang="ru-RU" b="1" dirty="0">
              <a:latin typeface="Georgia" panose="02040502050405020303" pitchFamily="18" charset="0"/>
            </a:rPr>
            <a:t> Почтой России или курьерской доставкой,</a:t>
          </a:r>
          <a:endParaRPr lang="ru-RU" dirty="0"/>
        </a:p>
      </dgm:t>
    </dgm:pt>
    <dgm:pt modelId="{89D20A6D-2FC3-483D-8383-665B98776D35}" type="parTrans" cxnId="{9FD8D17F-CB0F-4EA4-AF50-C41C7D7A034A}">
      <dgm:prSet/>
      <dgm:spPr/>
      <dgm:t>
        <a:bodyPr/>
        <a:lstStyle/>
        <a:p>
          <a:endParaRPr lang="ru-RU"/>
        </a:p>
      </dgm:t>
    </dgm:pt>
    <dgm:pt modelId="{BDB47E15-1736-4344-92F6-F9927E6A33F0}" type="sibTrans" cxnId="{9FD8D17F-CB0F-4EA4-AF50-C41C7D7A034A}">
      <dgm:prSet/>
      <dgm:spPr/>
      <dgm:t>
        <a:bodyPr/>
        <a:lstStyle/>
        <a:p>
          <a:endParaRPr lang="ru-RU"/>
        </a:p>
      </dgm:t>
    </dgm:pt>
    <dgm:pt modelId="{57A75B19-9A88-4E03-8584-FE7082500DF4}">
      <dgm:prSet/>
      <dgm:spPr/>
      <dgm:t>
        <a:bodyPr/>
        <a:lstStyle/>
        <a:p>
          <a:r>
            <a:rPr lang="ru-RU" b="1" dirty="0">
              <a:latin typeface="Georgia" panose="02040502050405020303" pitchFamily="18" charset="0"/>
            </a:rPr>
            <a:t>4. Подать лично,</a:t>
          </a:r>
          <a:endParaRPr lang="ru-RU" dirty="0"/>
        </a:p>
      </dgm:t>
    </dgm:pt>
    <dgm:pt modelId="{AAE7E944-B5DA-45A3-9EF0-E5C059EF1A5E}" type="parTrans" cxnId="{2F623D52-4557-4F59-A0F1-52B9187407A6}">
      <dgm:prSet/>
      <dgm:spPr/>
      <dgm:t>
        <a:bodyPr/>
        <a:lstStyle/>
        <a:p>
          <a:endParaRPr lang="ru-RU"/>
        </a:p>
      </dgm:t>
    </dgm:pt>
    <dgm:pt modelId="{D6A3E8B6-25EF-4934-B8CE-16D5C8DB0058}" type="sibTrans" cxnId="{2F623D52-4557-4F59-A0F1-52B9187407A6}">
      <dgm:prSet/>
      <dgm:spPr/>
      <dgm:t>
        <a:bodyPr/>
        <a:lstStyle/>
        <a:p>
          <a:endParaRPr lang="ru-RU"/>
        </a:p>
      </dgm:t>
    </dgm:pt>
    <dgm:pt modelId="{B8C9F77E-6D8B-41FF-9D87-367BA8CFB825}">
      <dgm:prSet/>
      <dgm:spPr/>
      <dgm:t>
        <a:bodyPr/>
        <a:lstStyle/>
        <a:p>
          <a:pPr algn="l"/>
          <a:r>
            <a:rPr lang="ru-RU" b="1" dirty="0">
              <a:latin typeface="Georgia" panose="02040502050405020303" pitchFamily="18" charset="0"/>
            </a:rPr>
            <a:t>          5. Через портал </a:t>
          </a:r>
          <a:r>
            <a:rPr lang="ru-RU" b="1" dirty="0" err="1">
              <a:latin typeface="Georgia" panose="02040502050405020303" pitchFamily="18" charset="0"/>
            </a:rPr>
            <a:t>гос</a:t>
          </a:r>
          <a:r>
            <a:rPr lang="ru-RU" b="1" dirty="0">
              <a:latin typeface="Georgia" panose="02040502050405020303" pitchFamily="18" charset="0"/>
            </a:rPr>
            <a:t> услуги.  </a:t>
          </a:r>
        </a:p>
      </dgm:t>
    </dgm:pt>
    <dgm:pt modelId="{F3DFF724-37C6-49C3-9575-8DC394B92302}" type="parTrans" cxnId="{48659295-9D40-48BD-BAE2-2B4221712904}">
      <dgm:prSet/>
      <dgm:spPr/>
      <dgm:t>
        <a:bodyPr/>
        <a:lstStyle/>
        <a:p>
          <a:endParaRPr lang="ru-RU"/>
        </a:p>
      </dgm:t>
    </dgm:pt>
    <dgm:pt modelId="{B17075CB-DAEA-4408-AB97-E757E25D6F5F}" type="sibTrans" cxnId="{48659295-9D40-48BD-BAE2-2B4221712904}">
      <dgm:prSet/>
      <dgm:spPr/>
      <dgm:t>
        <a:bodyPr/>
        <a:lstStyle/>
        <a:p>
          <a:endParaRPr lang="ru-RU"/>
        </a:p>
      </dgm:t>
    </dgm:pt>
    <dgm:pt modelId="{854CF0D0-0F0F-4721-877A-5FD577D947EC}" type="pres">
      <dgm:prSet presAssocID="{0F91B663-0A13-41D6-9927-DE44B0D2F74E}" presName="linearFlow" presStyleCnt="0">
        <dgm:presLayoutVars>
          <dgm:dir/>
          <dgm:resizeHandles val="exact"/>
        </dgm:presLayoutVars>
      </dgm:prSet>
      <dgm:spPr/>
    </dgm:pt>
    <dgm:pt modelId="{2CE6C2D0-6B1A-4FF4-93A6-89C1EB086756}" type="pres">
      <dgm:prSet presAssocID="{6EED0375-0A04-4729-A8B1-B08FF36A0460}" presName="composite" presStyleCnt="0"/>
      <dgm:spPr/>
    </dgm:pt>
    <dgm:pt modelId="{0FCA8BF7-C967-4DF8-8479-5080B1507A5E}" type="pres">
      <dgm:prSet presAssocID="{6EED0375-0A04-4729-A8B1-B08FF36A0460}" presName="imgShp" presStyleLbl="fgImgPlace1" presStyleIdx="0" presStyleCnt="5" custLinFactX="-62888" custLinFactNeighborX="-100000" custLinFactNeighborY="-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A81276DF-E725-4971-90C8-8DE351F28C6F}" type="pres">
      <dgm:prSet presAssocID="{6EED0375-0A04-4729-A8B1-B08FF36A0460}" presName="txShp" presStyleLbl="node1" presStyleIdx="0" presStyleCnt="5" custScaleX="145634">
        <dgm:presLayoutVars>
          <dgm:bulletEnabled val="1"/>
        </dgm:presLayoutVars>
      </dgm:prSet>
      <dgm:spPr/>
    </dgm:pt>
    <dgm:pt modelId="{1C72529E-9C88-4BD0-95A2-41076E4DDFFE}" type="pres">
      <dgm:prSet presAssocID="{A55952F8-151E-43D4-8B7B-8BF5A788521E}" presName="spacing" presStyleCnt="0"/>
      <dgm:spPr/>
    </dgm:pt>
    <dgm:pt modelId="{8C47863B-902F-40BB-A730-C354F728B7C2}" type="pres">
      <dgm:prSet presAssocID="{7C191DEA-0693-47FA-874E-CC5A3CE87211}" presName="composite" presStyleCnt="0"/>
      <dgm:spPr/>
    </dgm:pt>
    <dgm:pt modelId="{D5922790-BF28-4CA1-8F40-44FEA170C0AB}" type="pres">
      <dgm:prSet presAssocID="{7C191DEA-0693-47FA-874E-CC5A3CE87211}" presName="imgShp" presStyleLbl="fgImgPlace1" presStyleIdx="1" presStyleCnt="5" custLinFactX="-58439" custLinFactNeighborX="-100000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</dgm:pt>
    <dgm:pt modelId="{05D50E8F-2B70-450E-ABBB-08BAF7DF7C83}" type="pres">
      <dgm:prSet presAssocID="{7C191DEA-0693-47FA-874E-CC5A3CE87211}" presName="txShp" presStyleLbl="node1" presStyleIdx="1" presStyleCnt="5" custScaleX="144957">
        <dgm:presLayoutVars>
          <dgm:bulletEnabled val="1"/>
        </dgm:presLayoutVars>
      </dgm:prSet>
      <dgm:spPr/>
    </dgm:pt>
    <dgm:pt modelId="{3D236672-C530-4E53-90FB-1262428506C2}" type="pres">
      <dgm:prSet presAssocID="{95E94B7D-B4EB-4C47-A733-E49CA79BECE3}" presName="spacing" presStyleCnt="0"/>
      <dgm:spPr/>
    </dgm:pt>
    <dgm:pt modelId="{3131E5E5-B421-41A7-BE8D-26129B91E40F}" type="pres">
      <dgm:prSet presAssocID="{771ADD5B-D1D5-402F-B34F-5D3D0F0EF101}" presName="composite" presStyleCnt="0"/>
      <dgm:spPr/>
    </dgm:pt>
    <dgm:pt modelId="{01DD1158-B622-4B53-93A7-32B2AF87BF50}" type="pres">
      <dgm:prSet presAssocID="{771ADD5B-D1D5-402F-B34F-5D3D0F0EF101}" presName="imgShp" presStyleLbl="fgImgPlace1" presStyleIdx="2" presStyleCnt="5" custLinFactX="-58196" custLinFactNeighborX="-100000" custLinFactNeighborY="-1922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0008371-7811-41E1-B939-4CE769002A8A}" type="pres">
      <dgm:prSet presAssocID="{771ADD5B-D1D5-402F-B34F-5D3D0F0EF101}" presName="txShp" presStyleLbl="node1" presStyleIdx="2" presStyleCnt="5" custScaleX="145183">
        <dgm:presLayoutVars>
          <dgm:bulletEnabled val="1"/>
        </dgm:presLayoutVars>
      </dgm:prSet>
      <dgm:spPr/>
    </dgm:pt>
    <dgm:pt modelId="{156D5873-5EFE-416C-B84B-9E3C4C4C320A}" type="pres">
      <dgm:prSet presAssocID="{BDB47E15-1736-4344-92F6-F9927E6A33F0}" presName="spacing" presStyleCnt="0"/>
      <dgm:spPr/>
    </dgm:pt>
    <dgm:pt modelId="{5A34DA76-B6DF-4137-9B65-07C27AA02015}" type="pres">
      <dgm:prSet presAssocID="{57A75B19-9A88-4E03-8584-FE7082500DF4}" presName="composite" presStyleCnt="0"/>
      <dgm:spPr/>
    </dgm:pt>
    <dgm:pt modelId="{CB8550CF-6DFE-42ED-B6D3-30E156D61EC8}" type="pres">
      <dgm:prSet presAssocID="{57A75B19-9A88-4E03-8584-FE7082500DF4}" presName="imgShp" presStyleLbl="fgImgPlace1" presStyleIdx="3" presStyleCnt="5" custLinFactX="-62888" custLinFactNeighborX="-100000" custLinFactNeighborY="960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  <dgm:pt modelId="{11A4DA91-3C8C-497D-8CDA-BD37F7CBD51C}" type="pres">
      <dgm:prSet presAssocID="{57A75B19-9A88-4E03-8584-FE7082500DF4}" presName="txShp" presStyleLbl="node1" presStyleIdx="3" presStyleCnt="5" custScaleX="144054" custLinFactNeighborX="810" custLinFactNeighborY="-9279">
        <dgm:presLayoutVars>
          <dgm:bulletEnabled val="1"/>
        </dgm:presLayoutVars>
      </dgm:prSet>
      <dgm:spPr/>
    </dgm:pt>
    <dgm:pt modelId="{5BC502B1-59C2-4B5A-9877-E55D3C8DB7B6}" type="pres">
      <dgm:prSet presAssocID="{D6A3E8B6-25EF-4934-B8CE-16D5C8DB0058}" presName="spacing" presStyleCnt="0"/>
      <dgm:spPr/>
    </dgm:pt>
    <dgm:pt modelId="{9AB709E1-42CF-4B00-8BF9-555BEA3B024A}" type="pres">
      <dgm:prSet presAssocID="{B8C9F77E-6D8B-41FF-9D87-367BA8CFB825}" presName="composite" presStyleCnt="0"/>
      <dgm:spPr/>
    </dgm:pt>
    <dgm:pt modelId="{BE4E09B4-2A97-47F3-93FC-203E8CB22FBA}" type="pres">
      <dgm:prSet presAssocID="{B8C9F77E-6D8B-41FF-9D87-367BA8CFB825}" presName="imgShp" presStyleLbl="fgImgPlace1" presStyleIdx="4" presStyleCnt="5" custLinFactX="-63301" custLinFactNeighborX="-100000" custLinFactNeighborY="-2928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</dgm:spPr>
    </dgm:pt>
    <dgm:pt modelId="{4778C283-0131-4121-88EA-1084DEF9D1D4}" type="pres">
      <dgm:prSet presAssocID="{B8C9F77E-6D8B-41FF-9D87-367BA8CFB825}" presName="txShp" presStyleLbl="node1" presStyleIdx="4" presStyleCnt="5" custScaleX="146546">
        <dgm:presLayoutVars>
          <dgm:bulletEnabled val="1"/>
        </dgm:presLayoutVars>
      </dgm:prSet>
      <dgm:spPr/>
    </dgm:pt>
  </dgm:ptLst>
  <dgm:cxnLst>
    <dgm:cxn modelId="{E0201B03-4522-448E-886E-2EF14B5D9183}" type="presOf" srcId="{57A75B19-9A88-4E03-8584-FE7082500DF4}" destId="{11A4DA91-3C8C-497D-8CDA-BD37F7CBD51C}" srcOrd="0" destOrd="0" presId="urn:microsoft.com/office/officeart/2005/8/layout/vList3"/>
    <dgm:cxn modelId="{EEAB3F12-237A-4456-B4C1-7FC359C0D6D6}" type="presOf" srcId="{6EED0375-0A04-4729-A8B1-B08FF36A0460}" destId="{A81276DF-E725-4971-90C8-8DE351F28C6F}" srcOrd="0" destOrd="0" presId="urn:microsoft.com/office/officeart/2005/8/layout/vList3"/>
    <dgm:cxn modelId="{1D1E8717-EB0B-49A2-9378-3EAD11CD32C2}" type="presOf" srcId="{7C191DEA-0693-47FA-874E-CC5A3CE87211}" destId="{05D50E8F-2B70-450E-ABBB-08BAF7DF7C83}" srcOrd="0" destOrd="0" presId="urn:microsoft.com/office/officeart/2005/8/layout/vList3"/>
    <dgm:cxn modelId="{D2810C1A-5F37-43D4-981B-3AE4C5DDBA20}" type="presOf" srcId="{771ADD5B-D1D5-402F-B34F-5D3D0F0EF101}" destId="{E0008371-7811-41E1-B939-4CE769002A8A}" srcOrd="0" destOrd="0" presId="urn:microsoft.com/office/officeart/2005/8/layout/vList3"/>
    <dgm:cxn modelId="{2D190F3E-9592-43E3-9C00-675DE337B0B5}" type="presOf" srcId="{B8C9F77E-6D8B-41FF-9D87-367BA8CFB825}" destId="{4778C283-0131-4121-88EA-1084DEF9D1D4}" srcOrd="0" destOrd="0" presId="urn:microsoft.com/office/officeart/2005/8/layout/vList3"/>
    <dgm:cxn modelId="{2F623D52-4557-4F59-A0F1-52B9187407A6}" srcId="{0F91B663-0A13-41D6-9927-DE44B0D2F74E}" destId="{57A75B19-9A88-4E03-8584-FE7082500DF4}" srcOrd="3" destOrd="0" parTransId="{AAE7E944-B5DA-45A3-9EF0-E5C059EF1A5E}" sibTransId="{D6A3E8B6-25EF-4934-B8CE-16D5C8DB0058}"/>
    <dgm:cxn modelId="{45557178-1260-4725-A444-420209E8EE80}" srcId="{0F91B663-0A13-41D6-9927-DE44B0D2F74E}" destId="{7C191DEA-0693-47FA-874E-CC5A3CE87211}" srcOrd="1" destOrd="0" parTransId="{3E7FF457-7EE6-4E02-9BC0-61796B6BB7D0}" sibTransId="{95E94B7D-B4EB-4C47-A733-E49CA79BECE3}"/>
    <dgm:cxn modelId="{9FD8D17F-CB0F-4EA4-AF50-C41C7D7A034A}" srcId="{0F91B663-0A13-41D6-9927-DE44B0D2F74E}" destId="{771ADD5B-D1D5-402F-B34F-5D3D0F0EF101}" srcOrd="2" destOrd="0" parTransId="{89D20A6D-2FC3-483D-8383-665B98776D35}" sibTransId="{BDB47E15-1736-4344-92F6-F9927E6A33F0}"/>
    <dgm:cxn modelId="{48659295-9D40-48BD-BAE2-2B4221712904}" srcId="{0F91B663-0A13-41D6-9927-DE44B0D2F74E}" destId="{B8C9F77E-6D8B-41FF-9D87-367BA8CFB825}" srcOrd="4" destOrd="0" parTransId="{F3DFF724-37C6-49C3-9575-8DC394B92302}" sibTransId="{B17075CB-DAEA-4408-AB97-E757E25D6F5F}"/>
    <dgm:cxn modelId="{4AEF1D97-FDDE-46E5-81D9-8162A32B38F9}" srcId="{0F91B663-0A13-41D6-9927-DE44B0D2F74E}" destId="{6EED0375-0A04-4729-A8B1-B08FF36A0460}" srcOrd="0" destOrd="0" parTransId="{29871E58-7D49-48B5-9D8E-80134BBEF92B}" sibTransId="{A55952F8-151E-43D4-8B7B-8BF5A788521E}"/>
    <dgm:cxn modelId="{952B69A2-DDA4-46A8-8DA2-B3C19F26F5BC}" type="presOf" srcId="{0F91B663-0A13-41D6-9927-DE44B0D2F74E}" destId="{854CF0D0-0F0F-4721-877A-5FD577D947EC}" srcOrd="0" destOrd="0" presId="urn:microsoft.com/office/officeart/2005/8/layout/vList3"/>
    <dgm:cxn modelId="{0E9301A2-6852-4C68-97C2-491627907F0A}" type="presParOf" srcId="{854CF0D0-0F0F-4721-877A-5FD577D947EC}" destId="{2CE6C2D0-6B1A-4FF4-93A6-89C1EB086756}" srcOrd="0" destOrd="0" presId="urn:microsoft.com/office/officeart/2005/8/layout/vList3"/>
    <dgm:cxn modelId="{390008A4-21D4-4989-9A21-D3C885555C23}" type="presParOf" srcId="{2CE6C2D0-6B1A-4FF4-93A6-89C1EB086756}" destId="{0FCA8BF7-C967-4DF8-8479-5080B1507A5E}" srcOrd="0" destOrd="0" presId="urn:microsoft.com/office/officeart/2005/8/layout/vList3"/>
    <dgm:cxn modelId="{BA3E2CE6-7D85-4C81-9B16-B9E278D80E72}" type="presParOf" srcId="{2CE6C2D0-6B1A-4FF4-93A6-89C1EB086756}" destId="{A81276DF-E725-4971-90C8-8DE351F28C6F}" srcOrd="1" destOrd="0" presId="urn:microsoft.com/office/officeart/2005/8/layout/vList3"/>
    <dgm:cxn modelId="{E4494393-169E-41ED-9D11-39E900248A59}" type="presParOf" srcId="{854CF0D0-0F0F-4721-877A-5FD577D947EC}" destId="{1C72529E-9C88-4BD0-95A2-41076E4DDFFE}" srcOrd="1" destOrd="0" presId="urn:microsoft.com/office/officeart/2005/8/layout/vList3"/>
    <dgm:cxn modelId="{0809DB52-A604-4678-AEFC-50E57369FF27}" type="presParOf" srcId="{854CF0D0-0F0F-4721-877A-5FD577D947EC}" destId="{8C47863B-902F-40BB-A730-C354F728B7C2}" srcOrd="2" destOrd="0" presId="urn:microsoft.com/office/officeart/2005/8/layout/vList3"/>
    <dgm:cxn modelId="{C79EE780-45A3-471C-AB77-72C834430B62}" type="presParOf" srcId="{8C47863B-902F-40BB-A730-C354F728B7C2}" destId="{D5922790-BF28-4CA1-8F40-44FEA170C0AB}" srcOrd="0" destOrd="0" presId="urn:microsoft.com/office/officeart/2005/8/layout/vList3"/>
    <dgm:cxn modelId="{A06C856F-0BA4-4FB4-B7AC-EAE73CF7FD21}" type="presParOf" srcId="{8C47863B-902F-40BB-A730-C354F728B7C2}" destId="{05D50E8F-2B70-450E-ABBB-08BAF7DF7C83}" srcOrd="1" destOrd="0" presId="urn:microsoft.com/office/officeart/2005/8/layout/vList3"/>
    <dgm:cxn modelId="{3B6A4589-F834-40EB-9362-394ECF21C76D}" type="presParOf" srcId="{854CF0D0-0F0F-4721-877A-5FD577D947EC}" destId="{3D236672-C530-4E53-90FB-1262428506C2}" srcOrd="3" destOrd="0" presId="urn:microsoft.com/office/officeart/2005/8/layout/vList3"/>
    <dgm:cxn modelId="{34E56CF3-639C-4CC8-92DD-5DBDAD37D894}" type="presParOf" srcId="{854CF0D0-0F0F-4721-877A-5FD577D947EC}" destId="{3131E5E5-B421-41A7-BE8D-26129B91E40F}" srcOrd="4" destOrd="0" presId="urn:microsoft.com/office/officeart/2005/8/layout/vList3"/>
    <dgm:cxn modelId="{8F79C444-116E-4AA0-8637-FF832F24C691}" type="presParOf" srcId="{3131E5E5-B421-41A7-BE8D-26129B91E40F}" destId="{01DD1158-B622-4B53-93A7-32B2AF87BF50}" srcOrd="0" destOrd="0" presId="urn:microsoft.com/office/officeart/2005/8/layout/vList3"/>
    <dgm:cxn modelId="{C8ADE9CF-796A-4729-9CCD-2C276AE02CC5}" type="presParOf" srcId="{3131E5E5-B421-41A7-BE8D-26129B91E40F}" destId="{E0008371-7811-41E1-B939-4CE769002A8A}" srcOrd="1" destOrd="0" presId="urn:microsoft.com/office/officeart/2005/8/layout/vList3"/>
    <dgm:cxn modelId="{49593BB4-6AB4-4CE4-B719-6F1EF25AEBE2}" type="presParOf" srcId="{854CF0D0-0F0F-4721-877A-5FD577D947EC}" destId="{156D5873-5EFE-416C-B84B-9E3C4C4C320A}" srcOrd="5" destOrd="0" presId="urn:microsoft.com/office/officeart/2005/8/layout/vList3"/>
    <dgm:cxn modelId="{5A5D241D-2488-4C26-A30A-72A6AD4B4CF4}" type="presParOf" srcId="{854CF0D0-0F0F-4721-877A-5FD577D947EC}" destId="{5A34DA76-B6DF-4137-9B65-07C27AA02015}" srcOrd="6" destOrd="0" presId="urn:microsoft.com/office/officeart/2005/8/layout/vList3"/>
    <dgm:cxn modelId="{99ECB06E-6CF1-4A52-A3BE-520213FFF57C}" type="presParOf" srcId="{5A34DA76-B6DF-4137-9B65-07C27AA02015}" destId="{CB8550CF-6DFE-42ED-B6D3-30E156D61EC8}" srcOrd="0" destOrd="0" presId="urn:microsoft.com/office/officeart/2005/8/layout/vList3"/>
    <dgm:cxn modelId="{1EB35753-5A1A-48D8-BA87-BD88C0B691DA}" type="presParOf" srcId="{5A34DA76-B6DF-4137-9B65-07C27AA02015}" destId="{11A4DA91-3C8C-497D-8CDA-BD37F7CBD51C}" srcOrd="1" destOrd="0" presId="urn:microsoft.com/office/officeart/2005/8/layout/vList3"/>
    <dgm:cxn modelId="{8B5E53C9-6A3B-4650-B92D-3931C85F72DD}" type="presParOf" srcId="{854CF0D0-0F0F-4721-877A-5FD577D947EC}" destId="{5BC502B1-59C2-4B5A-9877-E55D3C8DB7B6}" srcOrd="7" destOrd="0" presId="urn:microsoft.com/office/officeart/2005/8/layout/vList3"/>
    <dgm:cxn modelId="{2F1C4ABA-D20F-4648-A257-6C0E570E9268}" type="presParOf" srcId="{854CF0D0-0F0F-4721-877A-5FD577D947EC}" destId="{9AB709E1-42CF-4B00-8BF9-555BEA3B024A}" srcOrd="8" destOrd="0" presId="urn:microsoft.com/office/officeart/2005/8/layout/vList3"/>
    <dgm:cxn modelId="{C1AB41B2-805C-44EF-80A4-E944021D778F}" type="presParOf" srcId="{9AB709E1-42CF-4B00-8BF9-555BEA3B024A}" destId="{BE4E09B4-2A97-47F3-93FC-203E8CB22FBA}" srcOrd="0" destOrd="0" presId="urn:microsoft.com/office/officeart/2005/8/layout/vList3"/>
    <dgm:cxn modelId="{0024C68D-BE3A-4C5F-8F00-DE74A057BA0E}" type="presParOf" srcId="{9AB709E1-42CF-4B00-8BF9-555BEA3B024A}" destId="{4778C283-0131-4121-88EA-1084DEF9D1D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859D95-DD57-4B84-9510-3EF722B3486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205201D7-2E08-4A91-9035-91D27F2D9E3D}">
      <dgm:prSet phldrT="[Текст]"/>
      <dgm:spPr/>
      <dgm:t>
        <a:bodyPr/>
        <a:lstStyle/>
        <a:p>
          <a:r>
            <a:rPr lang="ru-RU" dirty="0"/>
            <a:t>1. Подача заявления (ОРИГАН АТТЕСТАТА) до 15 августа </a:t>
          </a:r>
        </a:p>
      </dgm:t>
    </dgm:pt>
    <dgm:pt modelId="{10AB742F-13FA-44EC-B18A-F2279786B980}" type="parTrans" cxnId="{81A36892-21BD-40C5-8DDF-86D63A93851C}">
      <dgm:prSet/>
      <dgm:spPr/>
      <dgm:t>
        <a:bodyPr/>
        <a:lstStyle/>
        <a:p>
          <a:endParaRPr lang="ru-RU"/>
        </a:p>
      </dgm:t>
    </dgm:pt>
    <dgm:pt modelId="{2E34E1D1-7438-4BA5-8974-9CB75241FDEF}" type="sibTrans" cxnId="{81A36892-21BD-40C5-8DDF-86D63A93851C}">
      <dgm:prSet/>
      <dgm:spPr/>
      <dgm:t>
        <a:bodyPr/>
        <a:lstStyle/>
        <a:p>
          <a:endParaRPr lang="ru-RU"/>
        </a:p>
      </dgm:t>
    </dgm:pt>
    <dgm:pt modelId="{5AFD9C20-6380-42EE-AA9B-CD6F99233207}">
      <dgm:prSet phldrT="[Текст]"/>
      <dgm:spPr/>
      <dgm:t>
        <a:bodyPr/>
        <a:lstStyle/>
        <a:p>
          <a:r>
            <a:rPr lang="ru-RU" dirty="0"/>
            <a:t>2. Обработка обработка заявления в приемной комиссии. Определяется балл аттестата.  Абитуриенту присваивается порядковый номер (По номеру  СНИЛС)</a:t>
          </a:r>
        </a:p>
      </dgm:t>
    </dgm:pt>
    <dgm:pt modelId="{AF5AD649-5826-4A30-B9E8-C036D8808AD5}" type="parTrans" cxnId="{DB181E22-7F12-4D20-B8BE-DB4FA1B69C97}">
      <dgm:prSet/>
      <dgm:spPr/>
      <dgm:t>
        <a:bodyPr/>
        <a:lstStyle/>
        <a:p>
          <a:endParaRPr lang="ru-RU"/>
        </a:p>
      </dgm:t>
    </dgm:pt>
    <dgm:pt modelId="{9B22E80D-261E-425B-B16C-D0D092D3B4E9}" type="sibTrans" cxnId="{DB181E22-7F12-4D20-B8BE-DB4FA1B69C97}">
      <dgm:prSet/>
      <dgm:spPr/>
      <dgm:t>
        <a:bodyPr/>
        <a:lstStyle/>
        <a:p>
          <a:endParaRPr lang="ru-RU"/>
        </a:p>
      </dgm:t>
    </dgm:pt>
    <dgm:pt modelId="{AE9A33A0-4B94-4A13-BABA-53378F7F7D7E}">
      <dgm:prSet phldrT="[Текст]"/>
      <dgm:spPr/>
      <dgm:t>
        <a:bodyPr/>
        <a:lstStyle/>
        <a:p>
          <a:r>
            <a:rPr lang="ru-RU" dirty="0"/>
            <a:t>3. Номер СНИЛС вносится в рейтинг абитуриентов по выбранной профессии/ специальности </a:t>
          </a:r>
        </a:p>
      </dgm:t>
    </dgm:pt>
    <dgm:pt modelId="{2547583B-C8B8-426C-B307-ECA6142006EE}" type="parTrans" cxnId="{8018F952-7A26-4089-9370-7B65C9B25A48}">
      <dgm:prSet/>
      <dgm:spPr/>
      <dgm:t>
        <a:bodyPr/>
        <a:lstStyle/>
        <a:p>
          <a:endParaRPr lang="ru-RU"/>
        </a:p>
      </dgm:t>
    </dgm:pt>
    <dgm:pt modelId="{80DF4F2E-6F25-4994-AF3B-14E920B5C296}" type="sibTrans" cxnId="{8018F952-7A26-4089-9370-7B65C9B25A48}">
      <dgm:prSet/>
      <dgm:spPr/>
      <dgm:t>
        <a:bodyPr/>
        <a:lstStyle/>
        <a:p>
          <a:endParaRPr lang="ru-RU"/>
        </a:p>
      </dgm:t>
    </dgm:pt>
    <dgm:pt modelId="{090F9AA1-ADE9-442A-9068-CAED720D3345}">
      <dgm:prSet/>
      <dgm:spPr/>
      <dgm:t>
        <a:bodyPr/>
        <a:lstStyle/>
        <a:p>
          <a:r>
            <a:rPr lang="ru-RU" dirty="0"/>
            <a:t>4. Участие в конкурсе аттестатов до 15 августа </a:t>
          </a:r>
        </a:p>
      </dgm:t>
    </dgm:pt>
    <dgm:pt modelId="{E1EA29CA-B68B-40D1-890D-0728FB7EC994}" type="parTrans" cxnId="{CE4993E3-575C-4420-B1EF-540255FB9A0B}">
      <dgm:prSet/>
      <dgm:spPr/>
      <dgm:t>
        <a:bodyPr/>
        <a:lstStyle/>
        <a:p>
          <a:endParaRPr lang="ru-RU"/>
        </a:p>
      </dgm:t>
    </dgm:pt>
    <dgm:pt modelId="{2825791C-189E-436D-82A1-7C309887083A}" type="sibTrans" cxnId="{CE4993E3-575C-4420-B1EF-540255FB9A0B}">
      <dgm:prSet/>
      <dgm:spPr/>
      <dgm:t>
        <a:bodyPr/>
        <a:lstStyle/>
        <a:p>
          <a:endParaRPr lang="ru-RU"/>
        </a:p>
      </dgm:t>
    </dgm:pt>
    <dgm:pt modelId="{2052D037-871E-43E2-918E-E41DF43BE0D0}">
      <dgm:prSet/>
      <dgm:spPr/>
      <dgm:t>
        <a:bodyPr/>
        <a:lstStyle/>
        <a:p>
          <a:r>
            <a:rPr lang="ru-RU" dirty="0"/>
            <a:t>5. 15 августа в 16-00. Подведение итогов конкурса аттестатов. Определение проходного балла. </a:t>
          </a:r>
        </a:p>
      </dgm:t>
    </dgm:pt>
    <dgm:pt modelId="{5BC80880-BFBC-47B3-99FA-48DD88BC2D7C}" type="parTrans" cxnId="{99C8D26E-06B9-45BA-8146-CFFEA6F305EB}">
      <dgm:prSet/>
      <dgm:spPr/>
      <dgm:t>
        <a:bodyPr/>
        <a:lstStyle/>
        <a:p>
          <a:endParaRPr lang="ru-RU"/>
        </a:p>
      </dgm:t>
    </dgm:pt>
    <dgm:pt modelId="{285267BE-E56B-4C97-A975-48DF15E1A384}" type="sibTrans" cxnId="{99C8D26E-06B9-45BA-8146-CFFEA6F305EB}">
      <dgm:prSet/>
      <dgm:spPr/>
      <dgm:t>
        <a:bodyPr/>
        <a:lstStyle/>
        <a:p>
          <a:endParaRPr lang="ru-RU"/>
        </a:p>
      </dgm:t>
    </dgm:pt>
    <dgm:pt modelId="{4BBAD7C4-FB5A-40D8-9963-2EF21EFA896E}">
      <dgm:prSet/>
      <dgm:spPr/>
      <dgm:t>
        <a:bodyPr/>
        <a:lstStyle/>
        <a:p>
          <a:r>
            <a:rPr lang="ru-RU" dirty="0"/>
            <a:t>6. 16 августа  публикуются на сайте колледжа  списки рекомендованных к зачислению </a:t>
          </a:r>
        </a:p>
      </dgm:t>
    </dgm:pt>
    <dgm:pt modelId="{5945D43B-A0EB-4660-8BA8-2FC0084CE45E}" type="parTrans" cxnId="{448BFD07-77E3-4FE6-B012-4D9C7C632398}">
      <dgm:prSet/>
      <dgm:spPr/>
      <dgm:t>
        <a:bodyPr/>
        <a:lstStyle/>
        <a:p>
          <a:endParaRPr lang="ru-RU"/>
        </a:p>
      </dgm:t>
    </dgm:pt>
    <dgm:pt modelId="{53C71F52-9241-40D0-9ADF-7DA05C3F12D5}" type="sibTrans" cxnId="{448BFD07-77E3-4FE6-B012-4D9C7C632398}">
      <dgm:prSet/>
      <dgm:spPr/>
      <dgm:t>
        <a:bodyPr/>
        <a:lstStyle/>
        <a:p>
          <a:endParaRPr lang="ru-RU"/>
        </a:p>
      </dgm:t>
    </dgm:pt>
    <dgm:pt modelId="{18D31E85-A73B-470F-99C6-909D1E062A37}" type="pres">
      <dgm:prSet presAssocID="{D6859D95-DD57-4B84-9510-3EF722B34861}" presName="linearFlow" presStyleCnt="0">
        <dgm:presLayoutVars>
          <dgm:dir/>
          <dgm:resizeHandles val="exact"/>
        </dgm:presLayoutVars>
      </dgm:prSet>
      <dgm:spPr/>
    </dgm:pt>
    <dgm:pt modelId="{F5D7B012-203C-4D2F-98F4-26A8714C68A0}" type="pres">
      <dgm:prSet presAssocID="{205201D7-2E08-4A91-9035-91D27F2D9E3D}" presName="composite" presStyleCnt="0"/>
      <dgm:spPr/>
    </dgm:pt>
    <dgm:pt modelId="{30B959D6-F0CC-4504-97D2-69C2F7E5F3F5}" type="pres">
      <dgm:prSet presAssocID="{205201D7-2E08-4A91-9035-91D27F2D9E3D}" presName="imgShp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88C4A32-936D-4624-805A-56D26145D483}" type="pres">
      <dgm:prSet presAssocID="{205201D7-2E08-4A91-9035-91D27F2D9E3D}" presName="txShp" presStyleLbl="node1" presStyleIdx="0" presStyleCnt="6">
        <dgm:presLayoutVars>
          <dgm:bulletEnabled val="1"/>
        </dgm:presLayoutVars>
      </dgm:prSet>
      <dgm:spPr/>
    </dgm:pt>
    <dgm:pt modelId="{DD69BD0D-05D1-45ED-A75B-897907F4A536}" type="pres">
      <dgm:prSet presAssocID="{2E34E1D1-7438-4BA5-8974-9CB75241FDEF}" presName="spacing" presStyleCnt="0"/>
      <dgm:spPr/>
    </dgm:pt>
    <dgm:pt modelId="{09EBC602-9ED8-4291-849C-277BBC86AFEB}" type="pres">
      <dgm:prSet presAssocID="{5AFD9C20-6380-42EE-AA9B-CD6F99233207}" presName="composite" presStyleCnt="0"/>
      <dgm:spPr/>
    </dgm:pt>
    <dgm:pt modelId="{02E446D8-E69F-4DC3-B7C5-F7D8C6DB13FA}" type="pres">
      <dgm:prSet presAssocID="{5AFD9C20-6380-42EE-AA9B-CD6F99233207}" presName="imgShp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AFBF5E63-9258-4ABF-BF97-BD601CD54D66}" type="pres">
      <dgm:prSet presAssocID="{5AFD9C20-6380-42EE-AA9B-CD6F99233207}" presName="txShp" presStyleLbl="node1" presStyleIdx="1" presStyleCnt="6">
        <dgm:presLayoutVars>
          <dgm:bulletEnabled val="1"/>
        </dgm:presLayoutVars>
      </dgm:prSet>
      <dgm:spPr/>
    </dgm:pt>
    <dgm:pt modelId="{9788B4ED-BE55-4D44-9E24-8FA99A66B514}" type="pres">
      <dgm:prSet presAssocID="{9B22E80D-261E-425B-B16C-D0D092D3B4E9}" presName="spacing" presStyleCnt="0"/>
      <dgm:spPr/>
    </dgm:pt>
    <dgm:pt modelId="{E7C7E5A4-37F2-40E1-8339-F48D6494CFAF}" type="pres">
      <dgm:prSet presAssocID="{AE9A33A0-4B94-4A13-BABA-53378F7F7D7E}" presName="composite" presStyleCnt="0"/>
      <dgm:spPr/>
    </dgm:pt>
    <dgm:pt modelId="{8A41E15E-3A1D-4203-A143-8BC23C951C90}" type="pres">
      <dgm:prSet presAssocID="{AE9A33A0-4B94-4A13-BABA-53378F7F7D7E}" presName="imgShp" presStyleLbl="f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CD4E21ED-7590-4AD6-A68A-C9BEEAE19646}" type="pres">
      <dgm:prSet presAssocID="{AE9A33A0-4B94-4A13-BABA-53378F7F7D7E}" presName="txShp" presStyleLbl="node1" presStyleIdx="2" presStyleCnt="6">
        <dgm:presLayoutVars>
          <dgm:bulletEnabled val="1"/>
        </dgm:presLayoutVars>
      </dgm:prSet>
      <dgm:spPr/>
    </dgm:pt>
    <dgm:pt modelId="{C81B044E-6794-4790-BD17-5A419DFB2790}" type="pres">
      <dgm:prSet presAssocID="{80DF4F2E-6F25-4994-AF3B-14E920B5C296}" presName="spacing" presStyleCnt="0"/>
      <dgm:spPr/>
    </dgm:pt>
    <dgm:pt modelId="{2140637A-EF33-4EDE-8A91-7CD17A59DA13}" type="pres">
      <dgm:prSet presAssocID="{090F9AA1-ADE9-442A-9068-CAED720D3345}" presName="composite" presStyleCnt="0"/>
      <dgm:spPr/>
    </dgm:pt>
    <dgm:pt modelId="{290F0FC5-39D9-43F9-84CC-0391FEB7DBE6}" type="pres">
      <dgm:prSet presAssocID="{090F9AA1-ADE9-442A-9068-CAED720D3345}" presName="imgShp" presStyleLbl="f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81EE66B-061C-4E69-8461-195C67C704F2}" type="pres">
      <dgm:prSet presAssocID="{090F9AA1-ADE9-442A-9068-CAED720D3345}" presName="txShp" presStyleLbl="node1" presStyleIdx="3" presStyleCnt="6">
        <dgm:presLayoutVars>
          <dgm:bulletEnabled val="1"/>
        </dgm:presLayoutVars>
      </dgm:prSet>
      <dgm:spPr/>
    </dgm:pt>
    <dgm:pt modelId="{920EEBE7-1749-4563-868C-79983A9D9AB3}" type="pres">
      <dgm:prSet presAssocID="{2825791C-189E-436D-82A1-7C309887083A}" presName="spacing" presStyleCnt="0"/>
      <dgm:spPr/>
    </dgm:pt>
    <dgm:pt modelId="{24AB8850-5D37-47B6-ADB6-C12027801683}" type="pres">
      <dgm:prSet presAssocID="{2052D037-871E-43E2-918E-E41DF43BE0D0}" presName="composite" presStyleCnt="0"/>
      <dgm:spPr/>
    </dgm:pt>
    <dgm:pt modelId="{265463EB-27B3-4B31-9FBB-D2C654FE0770}" type="pres">
      <dgm:prSet presAssocID="{2052D037-871E-43E2-918E-E41DF43BE0D0}" presName="imgShp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625ED763-FF8B-45B0-9AFB-4B402FFF8478}" type="pres">
      <dgm:prSet presAssocID="{2052D037-871E-43E2-918E-E41DF43BE0D0}" presName="txShp" presStyleLbl="node1" presStyleIdx="4" presStyleCnt="6">
        <dgm:presLayoutVars>
          <dgm:bulletEnabled val="1"/>
        </dgm:presLayoutVars>
      </dgm:prSet>
      <dgm:spPr/>
    </dgm:pt>
    <dgm:pt modelId="{3C56B976-097E-4658-95EF-E53B73C7775E}" type="pres">
      <dgm:prSet presAssocID="{285267BE-E56B-4C97-A975-48DF15E1A384}" presName="spacing" presStyleCnt="0"/>
      <dgm:spPr/>
    </dgm:pt>
    <dgm:pt modelId="{EB67A263-17B7-47CD-B9C1-F33080FAAD95}" type="pres">
      <dgm:prSet presAssocID="{4BBAD7C4-FB5A-40D8-9963-2EF21EFA896E}" presName="composite" presStyleCnt="0"/>
      <dgm:spPr/>
    </dgm:pt>
    <dgm:pt modelId="{9B28E92F-5951-462B-A52B-052A3423AF6E}" type="pres">
      <dgm:prSet presAssocID="{4BBAD7C4-FB5A-40D8-9963-2EF21EFA896E}" presName="imgShp" presStyleLbl="fgImgPlace1" presStyleIdx="5" presStyleCnt="6"/>
      <dgm:spPr/>
    </dgm:pt>
    <dgm:pt modelId="{FD00D5D1-4C1F-4735-8B26-FB1774C425E6}" type="pres">
      <dgm:prSet presAssocID="{4BBAD7C4-FB5A-40D8-9963-2EF21EFA896E}" presName="txShp" presStyleLbl="node1" presStyleIdx="5" presStyleCnt="6">
        <dgm:presLayoutVars>
          <dgm:bulletEnabled val="1"/>
        </dgm:presLayoutVars>
      </dgm:prSet>
      <dgm:spPr/>
    </dgm:pt>
  </dgm:ptLst>
  <dgm:cxnLst>
    <dgm:cxn modelId="{448BFD07-77E3-4FE6-B012-4D9C7C632398}" srcId="{D6859D95-DD57-4B84-9510-3EF722B34861}" destId="{4BBAD7C4-FB5A-40D8-9963-2EF21EFA896E}" srcOrd="5" destOrd="0" parTransId="{5945D43B-A0EB-4660-8BA8-2FC0084CE45E}" sibTransId="{53C71F52-9241-40D0-9ADF-7DA05C3F12D5}"/>
    <dgm:cxn modelId="{DB181E22-7F12-4D20-B8BE-DB4FA1B69C97}" srcId="{D6859D95-DD57-4B84-9510-3EF722B34861}" destId="{5AFD9C20-6380-42EE-AA9B-CD6F99233207}" srcOrd="1" destOrd="0" parTransId="{AF5AD649-5826-4A30-B9E8-C036D8808AD5}" sibTransId="{9B22E80D-261E-425B-B16C-D0D092D3B4E9}"/>
    <dgm:cxn modelId="{5E96142E-BCA7-42CC-A752-25DB2977F1F1}" type="presOf" srcId="{4BBAD7C4-FB5A-40D8-9963-2EF21EFA896E}" destId="{FD00D5D1-4C1F-4735-8B26-FB1774C425E6}" srcOrd="0" destOrd="0" presId="urn:microsoft.com/office/officeart/2005/8/layout/vList3"/>
    <dgm:cxn modelId="{03209263-919D-4E33-9316-670D084B9E92}" type="presOf" srcId="{5AFD9C20-6380-42EE-AA9B-CD6F99233207}" destId="{AFBF5E63-9258-4ABF-BF97-BD601CD54D66}" srcOrd="0" destOrd="0" presId="urn:microsoft.com/office/officeart/2005/8/layout/vList3"/>
    <dgm:cxn modelId="{D5014A6D-BF3B-4C7F-9538-22FCCBEB80E2}" type="presOf" srcId="{205201D7-2E08-4A91-9035-91D27F2D9E3D}" destId="{588C4A32-936D-4624-805A-56D26145D483}" srcOrd="0" destOrd="0" presId="urn:microsoft.com/office/officeart/2005/8/layout/vList3"/>
    <dgm:cxn modelId="{99C8D26E-06B9-45BA-8146-CFFEA6F305EB}" srcId="{D6859D95-DD57-4B84-9510-3EF722B34861}" destId="{2052D037-871E-43E2-918E-E41DF43BE0D0}" srcOrd="4" destOrd="0" parTransId="{5BC80880-BFBC-47B3-99FA-48DD88BC2D7C}" sibTransId="{285267BE-E56B-4C97-A975-48DF15E1A384}"/>
    <dgm:cxn modelId="{8018F952-7A26-4089-9370-7B65C9B25A48}" srcId="{D6859D95-DD57-4B84-9510-3EF722B34861}" destId="{AE9A33A0-4B94-4A13-BABA-53378F7F7D7E}" srcOrd="2" destOrd="0" parTransId="{2547583B-C8B8-426C-B307-ECA6142006EE}" sibTransId="{80DF4F2E-6F25-4994-AF3B-14E920B5C296}"/>
    <dgm:cxn modelId="{5AC90487-2FB1-46B4-96FE-104B32DC4A5A}" type="presOf" srcId="{090F9AA1-ADE9-442A-9068-CAED720D3345}" destId="{181EE66B-061C-4E69-8461-195C67C704F2}" srcOrd="0" destOrd="0" presId="urn:microsoft.com/office/officeart/2005/8/layout/vList3"/>
    <dgm:cxn modelId="{81A36892-21BD-40C5-8DDF-86D63A93851C}" srcId="{D6859D95-DD57-4B84-9510-3EF722B34861}" destId="{205201D7-2E08-4A91-9035-91D27F2D9E3D}" srcOrd="0" destOrd="0" parTransId="{10AB742F-13FA-44EC-B18A-F2279786B980}" sibTransId="{2E34E1D1-7438-4BA5-8974-9CB75241FDEF}"/>
    <dgm:cxn modelId="{7D84AA9F-1C4A-4A90-9E33-D80BE19FCE0A}" type="presOf" srcId="{AE9A33A0-4B94-4A13-BABA-53378F7F7D7E}" destId="{CD4E21ED-7590-4AD6-A68A-C9BEEAE19646}" srcOrd="0" destOrd="0" presId="urn:microsoft.com/office/officeart/2005/8/layout/vList3"/>
    <dgm:cxn modelId="{48A5FBAE-B6E9-4DFD-A4C2-4C9C849BD735}" type="presOf" srcId="{D6859D95-DD57-4B84-9510-3EF722B34861}" destId="{18D31E85-A73B-470F-99C6-909D1E062A37}" srcOrd="0" destOrd="0" presId="urn:microsoft.com/office/officeart/2005/8/layout/vList3"/>
    <dgm:cxn modelId="{CE4993E3-575C-4420-B1EF-540255FB9A0B}" srcId="{D6859D95-DD57-4B84-9510-3EF722B34861}" destId="{090F9AA1-ADE9-442A-9068-CAED720D3345}" srcOrd="3" destOrd="0" parTransId="{E1EA29CA-B68B-40D1-890D-0728FB7EC994}" sibTransId="{2825791C-189E-436D-82A1-7C309887083A}"/>
    <dgm:cxn modelId="{600E40E6-6CA3-499D-9FA7-CA29B4ADF470}" type="presOf" srcId="{2052D037-871E-43E2-918E-E41DF43BE0D0}" destId="{625ED763-FF8B-45B0-9AFB-4B402FFF8478}" srcOrd="0" destOrd="0" presId="urn:microsoft.com/office/officeart/2005/8/layout/vList3"/>
    <dgm:cxn modelId="{68AEAF0B-B0EB-4D46-BE7A-D98264D9AC53}" type="presParOf" srcId="{18D31E85-A73B-470F-99C6-909D1E062A37}" destId="{F5D7B012-203C-4D2F-98F4-26A8714C68A0}" srcOrd="0" destOrd="0" presId="urn:microsoft.com/office/officeart/2005/8/layout/vList3"/>
    <dgm:cxn modelId="{C907F488-D09F-4B85-B662-CE69117F8510}" type="presParOf" srcId="{F5D7B012-203C-4D2F-98F4-26A8714C68A0}" destId="{30B959D6-F0CC-4504-97D2-69C2F7E5F3F5}" srcOrd="0" destOrd="0" presId="urn:microsoft.com/office/officeart/2005/8/layout/vList3"/>
    <dgm:cxn modelId="{AFE438DF-E747-4F07-8247-58FF71F5E05F}" type="presParOf" srcId="{F5D7B012-203C-4D2F-98F4-26A8714C68A0}" destId="{588C4A32-936D-4624-805A-56D26145D483}" srcOrd="1" destOrd="0" presId="urn:microsoft.com/office/officeart/2005/8/layout/vList3"/>
    <dgm:cxn modelId="{1006D17E-5975-4BFB-A025-FF02D9847BED}" type="presParOf" srcId="{18D31E85-A73B-470F-99C6-909D1E062A37}" destId="{DD69BD0D-05D1-45ED-A75B-897907F4A536}" srcOrd="1" destOrd="0" presId="urn:microsoft.com/office/officeart/2005/8/layout/vList3"/>
    <dgm:cxn modelId="{3C14747B-3CD1-40A0-BC8F-5149059DF566}" type="presParOf" srcId="{18D31E85-A73B-470F-99C6-909D1E062A37}" destId="{09EBC602-9ED8-4291-849C-277BBC86AFEB}" srcOrd="2" destOrd="0" presId="urn:microsoft.com/office/officeart/2005/8/layout/vList3"/>
    <dgm:cxn modelId="{BF082D5B-5B11-4239-A366-385D0D6BAE9A}" type="presParOf" srcId="{09EBC602-9ED8-4291-849C-277BBC86AFEB}" destId="{02E446D8-E69F-4DC3-B7C5-F7D8C6DB13FA}" srcOrd="0" destOrd="0" presId="urn:microsoft.com/office/officeart/2005/8/layout/vList3"/>
    <dgm:cxn modelId="{5DEF5453-F6CB-4128-9C9F-EB7606B0A1C9}" type="presParOf" srcId="{09EBC602-9ED8-4291-849C-277BBC86AFEB}" destId="{AFBF5E63-9258-4ABF-BF97-BD601CD54D66}" srcOrd="1" destOrd="0" presId="urn:microsoft.com/office/officeart/2005/8/layout/vList3"/>
    <dgm:cxn modelId="{224A7F69-123C-4881-AF6B-DE5026B982AD}" type="presParOf" srcId="{18D31E85-A73B-470F-99C6-909D1E062A37}" destId="{9788B4ED-BE55-4D44-9E24-8FA99A66B514}" srcOrd="3" destOrd="0" presId="urn:microsoft.com/office/officeart/2005/8/layout/vList3"/>
    <dgm:cxn modelId="{5BBC98DF-19E5-45F8-90EF-47BF60BB92D8}" type="presParOf" srcId="{18D31E85-A73B-470F-99C6-909D1E062A37}" destId="{E7C7E5A4-37F2-40E1-8339-F48D6494CFAF}" srcOrd="4" destOrd="0" presId="urn:microsoft.com/office/officeart/2005/8/layout/vList3"/>
    <dgm:cxn modelId="{D779B290-47C5-4FD7-B065-E8B78E5DDF4E}" type="presParOf" srcId="{E7C7E5A4-37F2-40E1-8339-F48D6494CFAF}" destId="{8A41E15E-3A1D-4203-A143-8BC23C951C90}" srcOrd="0" destOrd="0" presId="urn:microsoft.com/office/officeart/2005/8/layout/vList3"/>
    <dgm:cxn modelId="{4232AB94-E09F-4199-83A4-53DFB572D7AC}" type="presParOf" srcId="{E7C7E5A4-37F2-40E1-8339-F48D6494CFAF}" destId="{CD4E21ED-7590-4AD6-A68A-C9BEEAE19646}" srcOrd="1" destOrd="0" presId="urn:microsoft.com/office/officeart/2005/8/layout/vList3"/>
    <dgm:cxn modelId="{819096DC-0189-4268-B6FE-9338CFABB21F}" type="presParOf" srcId="{18D31E85-A73B-470F-99C6-909D1E062A37}" destId="{C81B044E-6794-4790-BD17-5A419DFB2790}" srcOrd="5" destOrd="0" presId="urn:microsoft.com/office/officeart/2005/8/layout/vList3"/>
    <dgm:cxn modelId="{0C73576B-CB4B-45C6-B29C-3AA2A5D70FA5}" type="presParOf" srcId="{18D31E85-A73B-470F-99C6-909D1E062A37}" destId="{2140637A-EF33-4EDE-8A91-7CD17A59DA13}" srcOrd="6" destOrd="0" presId="urn:microsoft.com/office/officeart/2005/8/layout/vList3"/>
    <dgm:cxn modelId="{D1CDE11B-FACD-49E2-A016-7AC07493A70A}" type="presParOf" srcId="{2140637A-EF33-4EDE-8A91-7CD17A59DA13}" destId="{290F0FC5-39D9-43F9-84CC-0391FEB7DBE6}" srcOrd="0" destOrd="0" presId="urn:microsoft.com/office/officeart/2005/8/layout/vList3"/>
    <dgm:cxn modelId="{2AC7D525-A08B-49C1-A44D-647F545CE51C}" type="presParOf" srcId="{2140637A-EF33-4EDE-8A91-7CD17A59DA13}" destId="{181EE66B-061C-4E69-8461-195C67C704F2}" srcOrd="1" destOrd="0" presId="urn:microsoft.com/office/officeart/2005/8/layout/vList3"/>
    <dgm:cxn modelId="{AF744E38-01DA-4D92-8F22-D6F23F00FFAE}" type="presParOf" srcId="{18D31E85-A73B-470F-99C6-909D1E062A37}" destId="{920EEBE7-1749-4563-868C-79983A9D9AB3}" srcOrd="7" destOrd="0" presId="urn:microsoft.com/office/officeart/2005/8/layout/vList3"/>
    <dgm:cxn modelId="{C490CA94-E90A-4E65-809C-4A53480FA7DA}" type="presParOf" srcId="{18D31E85-A73B-470F-99C6-909D1E062A37}" destId="{24AB8850-5D37-47B6-ADB6-C12027801683}" srcOrd="8" destOrd="0" presId="urn:microsoft.com/office/officeart/2005/8/layout/vList3"/>
    <dgm:cxn modelId="{A982B1A4-968F-42B3-8A3D-DC367201A3DE}" type="presParOf" srcId="{24AB8850-5D37-47B6-ADB6-C12027801683}" destId="{265463EB-27B3-4B31-9FBB-D2C654FE0770}" srcOrd="0" destOrd="0" presId="urn:microsoft.com/office/officeart/2005/8/layout/vList3"/>
    <dgm:cxn modelId="{8353D801-C1AA-46A0-A1AC-C772026F02A5}" type="presParOf" srcId="{24AB8850-5D37-47B6-ADB6-C12027801683}" destId="{625ED763-FF8B-45B0-9AFB-4B402FFF8478}" srcOrd="1" destOrd="0" presId="urn:microsoft.com/office/officeart/2005/8/layout/vList3"/>
    <dgm:cxn modelId="{ED58B3DF-76CC-46A7-9A27-31C80A3A0A02}" type="presParOf" srcId="{18D31E85-A73B-470F-99C6-909D1E062A37}" destId="{3C56B976-097E-4658-95EF-E53B73C7775E}" srcOrd="9" destOrd="0" presId="urn:microsoft.com/office/officeart/2005/8/layout/vList3"/>
    <dgm:cxn modelId="{3FD8AEA7-F72B-4B5E-A6D9-F1D74B775EA0}" type="presParOf" srcId="{18D31E85-A73B-470F-99C6-909D1E062A37}" destId="{EB67A263-17B7-47CD-B9C1-F33080FAAD95}" srcOrd="10" destOrd="0" presId="urn:microsoft.com/office/officeart/2005/8/layout/vList3"/>
    <dgm:cxn modelId="{F7BF4A27-CB64-47D4-B62B-CBBEDE8E5386}" type="presParOf" srcId="{EB67A263-17B7-47CD-B9C1-F33080FAAD95}" destId="{9B28E92F-5951-462B-A52B-052A3423AF6E}" srcOrd="0" destOrd="0" presId="urn:microsoft.com/office/officeart/2005/8/layout/vList3"/>
    <dgm:cxn modelId="{93372452-E160-4301-ACDB-977F79FE6CB4}" type="presParOf" srcId="{EB67A263-17B7-47CD-B9C1-F33080FAAD95}" destId="{FD00D5D1-4C1F-4735-8B26-FB1774C425E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859D95-DD57-4B84-9510-3EF722B3486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205201D7-2E08-4A91-9035-91D27F2D9E3D}">
      <dgm:prSet phldrT="[Текст]"/>
      <dgm:spPr/>
      <dgm:t>
        <a:bodyPr/>
        <a:lstStyle/>
        <a:p>
          <a:r>
            <a:rPr lang="ru-RU" dirty="0"/>
            <a:t>1. Подача заявления (ОРИГИНАЛ АТТЕСТАТА) до 10 августа </a:t>
          </a:r>
        </a:p>
      </dgm:t>
    </dgm:pt>
    <dgm:pt modelId="{10AB742F-13FA-44EC-B18A-F2279786B980}" type="parTrans" cxnId="{81A36892-21BD-40C5-8DDF-86D63A93851C}">
      <dgm:prSet/>
      <dgm:spPr/>
      <dgm:t>
        <a:bodyPr/>
        <a:lstStyle/>
        <a:p>
          <a:endParaRPr lang="ru-RU"/>
        </a:p>
      </dgm:t>
    </dgm:pt>
    <dgm:pt modelId="{2E34E1D1-7438-4BA5-8974-9CB75241FDEF}" type="sibTrans" cxnId="{81A36892-21BD-40C5-8DDF-86D63A93851C}">
      <dgm:prSet/>
      <dgm:spPr/>
      <dgm:t>
        <a:bodyPr/>
        <a:lstStyle/>
        <a:p>
          <a:endParaRPr lang="ru-RU"/>
        </a:p>
      </dgm:t>
    </dgm:pt>
    <dgm:pt modelId="{5AFD9C20-6380-42EE-AA9B-CD6F99233207}">
      <dgm:prSet phldrT="[Текст]"/>
      <dgm:spPr/>
      <dgm:t>
        <a:bodyPr/>
        <a:lstStyle/>
        <a:p>
          <a:r>
            <a:rPr lang="ru-RU" dirty="0"/>
            <a:t>2. Обработка обработка заявления в приемной комиссии. Абитуриенту присваивается порядковый номер (По номеру СНИЛС)</a:t>
          </a:r>
        </a:p>
      </dgm:t>
    </dgm:pt>
    <dgm:pt modelId="{AF5AD649-5826-4A30-B9E8-C036D8808AD5}" type="parTrans" cxnId="{DB181E22-7F12-4D20-B8BE-DB4FA1B69C97}">
      <dgm:prSet/>
      <dgm:spPr/>
      <dgm:t>
        <a:bodyPr/>
        <a:lstStyle/>
        <a:p>
          <a:endParaRPr lang="ru-RU"/>
        </a:p>
      </dgm:t>
    </dgm:pt>
    <dgm:pt modelId="{9B22E80D-261E-425B-B16C-D0D092D3B4E9}" type="sibTrans" cxnId="{DB181E22-7F12-4D20-B8BE-DB4FA1B69C97}">
      <dgm:prSet/>
      <dgm:spPr/>
      <dgm:t>
        <a:bodyPr/>
        <a:lstStyle/>
        <a:p>
          <a:endParaRPr lang="ru-RU"/>
        </a:p>
      </dgm:t>
    </dgm:pt>
    <dgm:pt modelId="{AE9A33A0-4B94-4A13-BABA-53378F7F7D7E}">
      <dgm:prSet phldrT="[Текст]"/>
      <dgm:spPr/>
      <dgm:t>
        <a:bodyPr/>
        <a:lstStyle/>
        <a:p>
          <a:r>
            <a:rPr lang="ru-RU" dirty="0"/>
            <a:t>3. Номер СНИЛС вносится в рейтинг абитуриентов по выбранной профессии/ специальности </a:t>
          </a:r>
        </a:p>
      </dgm:t>
    </dgm:pt>
    <dgm:pt modelId="{2547583B-C8B8-426C-B307-ECA6142006EE}" type="parTrans" cxnId="{8018F952-7A26-4089-9370-7B65C9B25A48}">
      <dgm:prSet/>
      <dgm:spPr/>
      <dgm:t>
        <a:bodyPr/>
        <a:lstStyle/>
        <a:p>
          <a:endParaRPr lang="ru-RU"/>
        </a:p>
      </dgm:t>
    </dgm:pt>
    <dgm:pt modelId="{80DF4F2E-6F25-4994-AF3B-14E920B5C296}" type="sibTrans" cxnId="{8018F952-7A26-4089-9370-7B65C9B25A48}">
      <dgm:prSet/>
      <dgm:spPr/>
      <dgm:t>
        <a:bodyPr/>
        <a:lstStyle/>
        <a:p>
          <a:endParaRPr lang="ru-RU"/>
        </a:p>
      </dgm:t>
    </dgm:pt>
    <dgm:pt modelId="{090F9AA1-ADE9-442A-9068-CAED720D3345}">
      <dgm:prSet/>
      <dgm:spPr/>
      <dgm:t>
        <a:bodyPr/>
        <a:lstStyle/>
        <a:p>
          <a:r>
            <a:rPr lang="ru-RU" dirty="0"/>
            <a:t>4.  С 10 июля  по 15 августа проведение творческого испытания Рисунок с основами перспективы (согласно графику). Проходной балл – 40 баллов. </a:t>
          </a:r>
        </a:p>
      </dgm:t>
    </dgm:pt>
    <dgm:pt modelId="{E1EA29CA-B68B-40D1-890D-0728FB7EC994}" type="parTrans" cxnId="{CE4993E3-575C-4420-B1EF-540255FB9A0B}">
      <dgm:prSet/>
      <dgm:spPr/>
      <dgm:t>
        <a:bodyPr/>
        <a:lstStyle/>
        <a:p>
          <a:endParaRPr lang="ru-RU"/>
        </a:p>
      </dgm:t>
    </dgm:pt>
    <dgm:pt modelId="{2825791C-189E-436D-82A1-7C309887083A}" type="sibTrans" cxnId="{CE4993E3-575C-4420-B1EF-540255FB9A0B}">
      <dgm:prSet/>
      <dgm:spPr/>
      <dgm:t>
        <a:bodyPr/>
        <a:lstStyle/>
        <a:p>
          <a:endParaRPr lang="ru-RU"/>
        </a:p>
      </dgm:t>
    </dgm:pt>
    <dgm:pt modelId="{2052D037-871E-43E2-918E-E41DF43BE0D0}">
      <dgm:prSet/>
      <dgm:spPr/>
      <dgm:t>
        <a:bodyPr/>
        <a:lstStyle/>
        <a:p>
          <a:r>
            <a:rPr lang="ru-RU" dirty="0"/>
            <a:t>5. 15 августа в 16-00. Подведение итогов конкурса аттестатов. Определение проходного балла. </a:t>
          </a:r>
        </a:p>
      </dgm:t>
    </dgm:pt>
    <dgm:pt modelId="{5BC80880-BFBC-47B3-99FA-48DD88BC2D7C}" type="parTrans" cxnId="{99C8D26E-06B9-45BA-8146-CFFEA6F305EB}">
      <dgm:prSet/>
      <dgm:spPr/>
      <dgm:t>
        <a:bodyPr/>
        <a:lstStyle/>
        <a:p>
          <a:endParaRPr lang="ru-RU"/>
        </a:p>
      </dgm:t>
    </dgm:pt>
    <dgm:pt modelId="{285267BE-E56B-4C97-A975-48DF15E1A384}" type="sibTrans" cxnId="{99C8D26E-06B9-45BA-8146-CFFEA6F305EB}">
      <dgm:prSet/>
      <dgm:spPr/>
      <dgm:t>
        <a:bodyPr/>
        <a:lstStyle/>
        <a:p>
          <a:endParaRPr lang="ru-RU"/>
        </a:p>
      </dgm:t>
    </dgm:pt>
    <dgm:pt modelId="{4BBAD7C4-FB5A-40D8-9963-2EF21EFA896E}">
      <dgm:prSet/>
      <dgm:spPr/>
      <dgm:t>
        <a:bodyPr/>
        <a:lstStyle/>
        <a:p>
          <a:r>
            <a:rPr lang="ru-RU" dirty="0"/>
            <a:t>6. 16 августа  публикуются на сайте колледжа  списки рекомендованных к зачислению </a:t>
          </a:r>
        </a:p>
      </dgm:t>
    </dgm:pt>
    <dgm:pt modelId="{5945D43B-A0EB-4660-8BA8-2FC0084CE45E}" type="parTrans" cxnId="{448BFD07-77E3-4FE6-B012-4D9C7C632398}">
      <dgm:prSet/>
      <dgm:spPr/>
      <dgm:t>
        <a:bodyPr/>
        <a:lstStyle/>
        <a:p>
          <a:endParaRPr lang="ru-RU"/>
        </a:p>
      </dgm:t>
    </dgm:pt>
    <dgm:pt modelId="{53C71F52-9241-40D0-9ADF-7DA05C3F12D5}" type="sibTrans" cxnId="{448BFD07-77E3-4FE6-B012-4D9C7C632398}">
      <dgm:prSet/>
      <dgm:spPr/>
      <dgm:t>
        <a:bodyPr/>
        <a:lstStyle/>
        <a:p>
          <a:endParaRPr lang="ru-RU"/>
        </a:p>
      </dgm:t>
    </dgm:pt>
    <dgm:pt modelId="{18D31E85-A73B-470F-99C6-909D1E062A37}" type="pres">
      <dgm:prSet presAssocID="{D6859D95-DD57-4B84-9510-3EF722B34861}" presName="linearFlow" presStyleCnt="0">
        <dgm:presLayoutVars>
          <dgm:dir/>
          <dgm:resizeHandles val="exact"/>
        </dgm:presLayoutVars>
      </dgm:prSet>
      <dgm:spPr/>
    </dgm:pt>
    <dgm:pt modelId="{F5D7B012-203C-4D2F-98F4-26A8714C68A0}" type="pres">
      <dgm:prSet presAssocID="{205201D7-2E08-4A91-9035-91D27F2D9E3D}" presName="composite" presStyleCnt="0"/>
      <dgm:spPr/>
    </dgm:pt>
    <dgm:pt modelId="{30B959D6-F0CC-4504-97D2-69C2F7E5F3F5}" type="pres">
      <dgm:prSet presAssocID="{205201D7-2E08-4A91-9035-91D27F2D9E3D}" presName="imgShp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88C4A32-936D-4624-805A-56D26145D483}" type="pres">
      <dgm:prSet presAssocID="{205201D7-2E08-4A91-9035-91D27F2D9E3D}" presName="txShp" presStyleLbl="node1" presStyleIdx="0" presStyleCnt="6">
        <dgm:presLayoutVars>
          <dgm:bulletEnabled val="1"/>
        </dgm:presLayoutVars>
      </dgm:prSet>
      <dgm:spPr/>
    </dgm:pt>
    <dgm:pt modelId="{DD69BD0D-05D1-45ED-A75B-897907F4A536}" type="pres">
      <dgm:prSet presAssocID="{2E34E1D1-7438-4BA5-8974-9CB75241FDEF}" presName="spacing" presStyleCnt="0"/>
      <dgm:spPr/>
    </dgm:pt>
    <dgm:pt modelId="{09EBC602-9ED8-4291-849C-277BBC86AFEB}" type="pres">
      <dgm:prSet presAssocID="{5AFD9C20-6380-42EE-AA9B-CD6F99233207}" presName="composite" presStyleCnt="0"/>
      <dgm:spPr/>
    </dgm:pt>
    <dgm:pt modelId="{02E446D8-E69F-4DC3-B7C5-F7D8C6DB13FA}" type="pres">
      <dgm:prSet presAssocID="{5AFD9C20-6380-42EE-AA9B-CD6F99233207}" presName="imgShp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AFBF5E63-9258-4ABF-BF97-BD601CD54D66}" type="pres">
      <dgm:prSet presAssocID="{5AFD9C20-6380-42EE-AA9B-CD6F99233207}" presName="txShp" presStyleLbl="node1" presStyleIdx="1" presStyleCnt="6">
        <dgm:presLayoutVars>
          <dgm:bulletEnabled val="1"/>
        </dgm:presLayoutVars>
      </dgm:prSet>
      <dgm:spPr/>
    </dgm:pt>
    <dgm:pt modelId="{9788B4ED-BE55-4D44-9E24-8FA99A66B514}" type="pres">
      <dgm:prSet presAssocID="{9B22E80D-261E-425B-B16C-D0D092D3B4E9}" presName="spacing" presStyleCnt="0"/>
      <dgm:spPr/>
    </dgm:pt>
    <dgm:pt modelId="{E7C7E5A4-37F2-40E1-8339-F48D6494CFAF}" type="pres">
      <dgm:prSet presAssocID="{AE9A33A0-4B94-4A13-BABA-53378F7F7D7E}" presName="composite" presStyleCnt="0"/>
      <dgm:spPr/>
    </dgm:pt>
    <dgm:pt modelId="{8A41E15E-3A1D-4203-A143-8BC23C951C90}" type="pres">
      <dgm:prSet presAssocID="{AE9A33A0-4B94-4A13-BABA-53378F7F7D7E}" presName="imgShp" presStyleLbl="f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CD4E21ED-7590-4AD6-A68A-C9BEEAE19646}" type="pres">
      <dgm:prSet presAssocID="{AE9A33A0-4B94-4A13-BABA-53378F7F7D7E}" presName="txShp" presStyleLbl="node1" presStyleIdx="2" presStyleCnt="6">
        <dgm:presLayoutVars>
          <dgm:bulletEnabled val="1"/>
        </dgm:presLayoutVars>
      </dgm:prSet>
      <dgm:spPr/>
    </dgm:pt>
    <dgm:pt modelId="{C81B044E-6794-4790-BD17-5A419DFB2790}" type="pres">
      <dgm:prSet presAssocID="{80DF4F2E-6F25-4994-AF3B-14E920B5C296}" presName="spacing" presStyleCnt="0"/>
      <dgm:spPr/>
    </dgm:pt>
    <dgm:pt modelId="{2140637A-EF33-4EDE-8A91-7CD17A59DA13}" type="pres">
      <dgm:prSet presAssocID="{090F9AA1-ADE9-442A-9068-CAED720D3345}" presName="composite" presStyleCnt="0"/>
      <dgm:spPr/>
    </dgm:pt>
    <dgm:pt modelId="{290F0FC5-39D9-43F9-84CC-0391FEB7DBE6}" type="pres">
      <dgm:prSet presAssocID="{090F9AA1-ADE9-442A-9068-CAED720D3345}" presName="imgShp" presStyleLbl="f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181EE66B-061C-4E69-8461-195C67C704F2}" type="pres">
      <dgm:prSet presAssocID="{090F9AA1-ADE9-442A-9068-CAED720D3345}" presName="txShp" presStyleLbl="node1" presStyleIdx="3" presStyleCnt="6">
        <dgm:presLayoutVars>
          <dgm:bulletEnabled val="1"/>
        </dgm:presLayoutVars>
      </dgm:prSet>
      <dgm:spPr/>
    </dgm:pt>
    <dgm:pt modelId="{920EEBE7-1749-4563-868C-79983A9D9AB3}" type="pres">
      <dgm:prSet presAssocID="{2825791C-189E-436D-82A1-7C309887083A}" presName="spacing" presStyleCnt="0"/>
      <dgm:spPr/>
    </dgm:pt>
    <dgm:pt modelId="{24AB8850-5D37-47B6-ADB6-C12027801683}" type="pres">
      <dgm:prSet presAssocID="{2052D037-871E-43E2-918E-E41DF43BE0D0}" presName="composite" presStyleCnt="0"/>
      <dgm:spPr/>
    </dgm:pt>
    <dgm:pt modelId="{265463EB-27B3-4B31-9FBB-D2C654FE0770}" type="pres">
      <dgm:prSet presAssocID="{2052D037-871E-43E2-918E-E41DF43BE0D0}" presName="imgShp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625ED763-FF8B-45B0-9AFB-4B402FFF8478}" type="pres">
      <dgm:prSet presAssocID="{2052D037-871E-43E2-918E-E41DF43BE0D0}" presName="txShp" presStyleLbl="node1" presStyleIdx="4" presStyleCnt="6">
        <dgm:presLayoutVars>
          <dgm:bulletEnabled val="1"/>
        </dgm:presLayoutVars>
      </dgm:prSet>
      <dgm:spPr/>
    </dgm:pt>
    <dgm:pt modelId="{3C56B976-097E-4658-95EF-E53B73C7775E}" type="pres">
      <dgm:prSet presAssocID="{285267BE-E56B-4C97-A975-48DF15E1A384}" presName="spacing" presStyleCnt="0"/>
      <dgm:spPr/>
    </dgm:pt>
    <dgm:pt modelId="{EB67A263-17B7-47CD-B9C1-F33080FAAD95}" type="pres">
      <dgm:prSet presAssocID="{4BBAD7C4-FB5A-40D8-9963-2EF21EFA896E}" presName="composite" presStyleCnt="0"/>
      <dgm:spPr/>
    </dgm:pt>
    <dgm:pt modelId="{9B28E92F-5951-462B-A52B-052A3423AF6E}" type="pres">
      <dgm:prSet presAssocID="{4BBAD7C4-FB5A-40D8-9963-2EF21EFA896E}" presName="imgShp" presStyleLbl="fgImgPlace1" presStyleIdx="5" presStyleCnt="6"/>
      <dgm:spPr/>
    </dgm:pt>
    <dgm:pt modelId="{FD00D5D1-4C1F-4735-8B26-FB1774C425E6}" type="pres">
      <dgm:prSet presAssocID="{4BBAD7C4-FB5A-40D8-9963-2EF21EFA896E}" presName="txShp" presStyleLbl="node1" presStyleIdx="5" presStyleCnt="6">
        <dgm:presLayoutVars>
          <dgm:bulletEnabled val="1"/>
        </dgm:presLayoutVars>
      </dgm:prSet>
      <dgm:spPr/>
    </dgm:pt>
  </dgm:ptLst>
  <dgm:cxnLst>
    <dgm:cxn modelId="{448BFD07-77E3-4FE6-B012-4D9C7C632398}" srcId="{D6859D95-DD57-4B84-9510-3EF722B34861}" destId="{4BBAD7C4-FB5A-40D8-9963-2EF21EFA896E}" srcOrd="5" destOrd="0" parTransId="{5945D43B-A0EB-4660-8BA8-2FC0084CE45E}" sibTransId="{53C71F52-9241-40D0-9ADF-7DA05C3F12D5}"/>
    <dgm:cxn modelId="{DB181E22-7F12-4D20-B8BE-DB4FA1B69C97}" srcId="{D6859D95-DD57-4B84-9510-3EF722B34861}" destId="{5AFD9C20-6380-42EE-AA9B-CD6F99233207}" srcOrd="1" destOrd="0" parTransId="{AF5AD649-5826-4A30-B9E8-C036D8808AD5}" sibTransId="{9B22E80D-261E-425B-B16C-D0D092D3B4E9}"/>
    <dgm:cxn modelId="{5E96142E-BCA7-42CC-A752-25DB2977F1F1}" type="presOf" srcId="{4BBAD7C4-FB5A-40D8-9963-2EF21EFA896E}" destId="{FD00D5D1-4C1F-4735-8B26-FB1774C425E6}" srcOrd="0" destOrd="0" presId="urn:microsoft.com/office/officeart/2005/8/layout/vList3"/>
    <dgm:cxn modelId="{03209263-919D-4E33-9316-670D084B9E92}" type="presOf" srcId="{5AFD9C20-6380-42EE-AA9B-CD6F99233207}" destId="{AFBF5E63-9258-4ABF-BF97-BD601CD54D66}" srcOrd="0" destOrd="0" presId="urn:microsoft.com/office/officeart/2005/8/layout/vList3"/>
    <dgm:cxn modelId="{D5014A6D-BF3B-4C7F-9538-22FCCBEB80E2}" type="presOf" srcId="{205201D7-2E08-4A91-9035-91D27F2D9E3D}" destId="{588C4A32-936D-4624-805A-56D26145D483}" srcOrd="0" destOrd="0" presId="urn:microsoft.com/office/officeart/2005/8/layout/vList3"/>
    <dgm:cxn modelId="{99C8D26E-06B9-45BA-8146-CFFEA6F305EB}" srcId="{D6859D95-DD57-4B84-9510-3EF722B34861}" destId="{2052D037-871E-43E2-918E-E41DF43BE0D0}" srcOrd="4" destOrd="0" parTransId="{5BC80880-BFBC-47B3-99FA-48DD88BC2D7C}" sibTransId="{285267BE-E56B-4C97-A975-48DF15E1A384}"/>
    <dgm:cxn modelId="{8018F952-7A26-4089-9370-7B65C9B25A48}" srcId="{D6859D95-DD57-4B84-9510-3EF722B34861}" destId="{AE9A33A0-4B94-4A13-BABA-53378F7F7D7E}" srcOrd="2" destOrd="0" parTransId="{2547583B-C8B8-426C-B307-ECA6142006EE}" sibTransId="{80DF4F2E-6F25-4994-AF3B-14E920B5C296}"/>
    <dgm:cxn modelId="{5AC90487-2FB1-46B4-96FE-104B32DC4A5A}" type="presOf" srcId="{090F9AA1-ADE9-442A-9068-CAED720D3345}" destId="{181EE66B-061C-4E69-8461-195C67C704F2}" srcOrd="0" destOrd="0" presId="urn:microsoft.com/office/officeart/2005/8/layout/vList3"/>
    <dgm:cxn modelId="{81A36892-21BD-40C5-8DDF-86D63A93851C}" srcId="{D6859D95-DD57-4B84-9510-3EF722B34861}" destId="{205201D7-2E08-4A91-9035-91D27F2D9E3D}" srcOrd="0" destOrd="0" parTransId="{10AB742F-13FA-44EC-B18A-F2279786B980}" sibTransId="{2E34E1D1-7438-4BA5-8974-9CB75241FDEF}"/>
    <dgm:cxn modelId="{7D84AA9F-1C4A-4A90-9E33-D80BE19FCE0A}" type="presOf" srcId="{AE9A33A0-4B94-4A13-BABA-53378F7F7D7E}" destId="{CD4E21ED-7590-4AD6-A68A-C9BEEAE19646}" srcOrd="0" destOrd="0" presId="urn:microsoft.com/office/officeart/2005/8/layout/vList3"/>
    <dgm:cxn modelId="{48A5FBAE-B6E9-4DFD-A4C2-4C9C849BD735}" type="presOf" srcId="{D6859D95-DD57-4B84-9510-3EF722B34861}" destId="{18D31E85-A73B-470F-99C6-909D1E062A37}" srcOrd="0" destOrd="0" presId="urn:microsoft.com/office/officeart/2005/8/layout/vList3"/>
    <dgm:cxn modelId="{CE4993E3-575C-4420-B1EF-540255FB9A0B}" srcId="{D6859D95-DD57-4B84-9510-3EF722B34861}" destId="{090F9AA1-ADE9-442A-9068-CAED720D3345}" srcOrd="3" destOrd="0" parTransId="{E1EA29CA-B68B-40D1-890D-0728FB7EC994}" sibTransId="{2825791C-189E-436D-82A1-7C309887083A}"/>
    <dgm:cxn modelId="{600E40E6-6CA3-499D-9FA7-CA29B4ADF470}" type="presOf" srcId="{2052D037-871E-43E2-918E-E41DF43BE0D0}" destId="{625ED763-FF8B-45B0-9AFB-4B402FFF8478}" srcOrd="0" destOrd="0" presId="urn:microsoft.com/office/officeart/2005/8/layout/vList3"/>
    <dgm:cxn modelId="{68AEAF0B-B0EB-4D46-BE7A-D98264D9AC53}" type="presParOf" srcId="{18D31E85-A73B-470F-99C6-909D1E062A37}" destId="{F5D7B012-203C-4D2F-98F4-26A8714C68A0}" srcOrd="0" destOrd="0" presId="urn:microsoft.com/office/officeart/2005/8/layout/vList3"/>
    <dgm:cxn modelId="{C907F488-D09F-4B85-B662-CE69117F8510}" type="presParOf" srcId="{F5D7B012-203C-4D2F-98F4-26A8714C68A0}" destId="{30B959D6-F0CC-4504-97D2-69C2F7E5F3F5}" srcOrd="0" destOrd="0" presId="urn:microsoft.com/office/officeart/2005/8/layout/vList3"/>
    <dgm:cxn modelId="{AFE438DF-E747-4F07-8247-58FF71F5E05F}" type="presParOf" srcId="{F5D7B012-203C-4D2F-98F4-26A8714C68A0}" destId="{588C4A32-936D-4624-805A-56D26145D483}" srcOrd="1" destOrd="0" presId="urn:microsoft.com/office/officeart/2005/8/layout/vList3"/>
    <dgm:cxn modelId="{1006D17E-5975-4BFB-A025-FF02D9847BED}" type="presParOf" srcId="{18D31E85-A73B-470F-99C6-909D1E062A37}" destId="{DD69BD0D-05D1-45ED-A75B-897907F4A536}" srcOrd="1" destOrd="0" presId="urn:microsoft.com/office/officeart/2005/8/layout/vList3"/>
    <dgm:cxn modelId="{3C14747B-3CD1-40A0-BC8F-5149059DF566}" type="presParOf" srcId="{18D31E85-A73B-470F-99C6-909D1E062A37}" destId="{09EBC602-9ED8-4291-849C-277BBC86AFEB}" srcOrd="2" destOrd="0" presId="urn:microsoft.com/office/officeart/2005/8/layout/vList3"/>
    <dgm:cxn modelId="{BF082D5B-5B11-4239-A366-385D0D6BAE9A}" type="presParOf" srcId="{09EBC602-9ED8-4291-849C-277BBC86AFEB}" destId="{02E446D8-E69F-4DC3-B7C5-F7D8C6DB13FA}" srcOrd="0" destOrd="0" presId="urn:microsoft.com/office/officeart/2005/8/layout/vList3"/>
    <dgm:cxn modelId="{5DEF5453-F6CB-4128-9C9F-EB7606B0A1C9}" type="presParOf" srcId="{09EBC602-9ED8-4291-849C-277BBC86AFEB}" destId="{AFBF5E63-9258-4ABF-BF97-BD601CD54D66}" srcOrd="1" destOrd="0" presId="urn:microsoft.com/office/officeart/2005/8/layout/vList3"/>
    <dgm:cxn modelId="{224A7F69-123C-4881-AF6B-DE5026B982AD}" type="presParOf" srcId="{18D31E85-A73B-470F-99C6-909D1E062A37}" destId="{9788B4ED-BE55-4D44-9E24-8FA99A66B514}" srcOrd="3" destOrd="0" presId="urn:microsoft.com/office/officeart/2005/8/layout/vList3"/>
    <dgm:cxn modelId="{5BBC98DF-19E5-45F8-90EF-47BF60BB92D8}" type="presParOf" srcId="{18D31E85-A73B-470F-99C6-909D1E062A37}" destId="{E7C7E5A4-37F2-40E1-8339-F48D6494CFAF}" srcOrd="4" destOrd="0" presId="urn:microsoft.com/office/officeart/2005/8/layout/vList3"/>
    <dgm:cxn modelId="{D779B290-47C5-4FD7-B065-E8B78E5DDF4E}" type="presParOf" srcId="{E7C7E5A4-37F2-40E1-8339-F48D6494CFAF}" destId="{8A41E15E-3A1D-4203-A143-8BC23C951C90}" srcOrd="0" destOrd="0" presId="urn:microsoft.com/office/officeart/2005/8/layout/vList3"/>
    <dgm:cxn modelId="{4232AB94-E09F-4199-83A4-53DFB572D7AC}" type="presParOf" srcId="{E7C7E5A4-37F2-40E1-8339-F48D6494CFAF}" destId="{CD4E21ED-7590-4AD6-A68A-C9BEEAE19646}" srcOrd="1" destOrd="0" presId="urn:microsoft.com/office/officeart/2005/8/layout/vList3"/>
    <dgm:cxn modelId="{819096DC-0189-4268-B6FE-9338CFABB21F}" type="presParOf" srcId="{18D31E85-A73B-470F-99C6-909D1E062A37}" destId="{C81B044E-6794-4790-BD17-5A419DFB2790}" srcOrd="5" destOrd="0" presId="urn:microsoft.com/office/officeart/2005/8/layout/vList3"/>
    <dgm:cxn modelId="{0C73576B-CB4B-45C6-B29C-3AA2A5D70FA5}" type="presParOf" srcId="{18D31E85-A73B-470F-99C6-909D1E062A37}" destId="{2140637A-EF33-4EDE-8A91-7CD17A59DA13}" srcOrd="6" destOrd="0" presId="urn:microsoft.com/office/officeart/2005/8/layout/vList3"/>
    <dgm:cxn modelId="{D1CDE11B-FACD-49E2-A016-7AC07493A70A}" type="presParOf" srcId="{2140637A-EF33-4EDE-8A91-7CD17A59DA13}" destId="{290F0FC5-39D9-43F9-84CC-0391FEB7DBE6}" srcOrd="0" destOrd="0" presId="urn:microsoft.com/office/officeart/2005/8/layout/vList3"/>
    <dgm:cxn modelId="{2AC7D525-A08B-49C1-A44D-647F545CE51C}" type="presParOf" srcId="{2140637A-EF33-4EDE-8A91-7CD17A59DA13}" destId="{181EE66B-061C-4E69-8461-195C67C704F2}" srcOrd="1" destOrd="0" presId="urn:microsoft.com/office/officeart/2005/8/layout/vList3"/>
    <dgm:cxn modelId="{AF744E38-01DA-4D92-8F22-D6F23F00FFAE}" type="presParOf" srcId="{18D31E85-A73B-470F-99C6-909D1E062A37}" destId="{920EEBE7-1749-4563-868C-79983A9D9AB3}" srcOrd="7" destOrd="0" presId="urn:microsoft.com/office/officeart/2005/8/layout/vList3"/>
    <dgm:cxn modelId="{C490CA94-E90A-4E65-809C-4A53480FA7DA}" type="presParOf" srcId="{18D31E85-A73B-470F-99C6-909D1E062A37}" destId="{24AB8850-5D37-47B6-ADB6-C12027801683}" srcOrd="8" destOrd="0" presId="urn:microsoft.com/office/officeart/2005/8/layout/vList3"/>
    <dgm:cxn modelId="{A982B1A4-968F-42B3-8A3D-DC367201A3DE}" type="presParOf" srcId="{24AB8850-5D37-47B6-ADB6-C12027801683}" destId="{265463EB-27B3-4B31-9FBB-D2C654FE0770}" srcOrd="0" destOrd="0" presId="urn:microsoft.com/office/officeart/2005/8/layout/vList3"/>
    <dgm:cxn modelId="{8353D801-C1AA-46A0-A1AC-C772026F02A5}" type="presParOf" srcId="{24AB8850-5D37-47B6-ADB6-C12027801683}" destId="{625ED763-FF8B-45B0-9AFB-4B402FFF8478}" srcOrd="1" destOrd="0" presId="urn:microsoft.com/office/officeart/2005/8/layout/vList3"/>
    <dgm:cxn modelId="{ED58B3DF-76CC-46A7-9A27-31C80A3A0A02}" type="presParOf" srcId="{18D31E85-A73B-470F-99C6-909D1E062A37}" destId="{3C56B976-097E-4658-95EF-E53B73C7775E}" srcOrd="9" destOrd="0" presId="urn:microsoft.com/office/officeart/2005/8/layout/vList3"/>
    <dgm:cxn modelId="{3FD8AEA7-F72B-4B5E-A6D9-F1D74B775EA0}" type="presParOf" srcId="{18D31E85-A73B-470F-99C6-909D1E062A37}" destId="{EB67A263-17B7-47CD-B9C1-F33080FAAD95}" srcOrd="10" destOrd="0" presId="urn:microsoft.com/office/officeart/2005/8/layout/vList3"/>
    <dgm:cxn modelId="{F7BF4A27-CB64-47D4-B62B-CBBEDE8E5386}" type="presParOf" srcId="{EB67A263-17B7-47CD-B9C1-F33080FAAD95}" destId="{9B28E92F-5951-462B-A52B-052A3423AF6E}" srcOrd="0" destOrd="0" presId="urn:microsoft.com/office/officeart/2005/8/layout/vList3"/>
    <dgm:cxn modelId="{93372452-E160-4301-ACDB-977F79FE6CB4}" type="presParOf" srcId="{EB67A263-17B7-47CD-B9C1-F33080FAAD95}" destId="{FD00D5D1-4C1F-4735-8B26-FB1774C425E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1276DF-E725-4971-90C8-8DE351F28C6F}">
      <dsp:nvSpPr>
        <dsp:cNvPr id="0" name=""/>
        <dsp:cNvSpPr/>
      </dsp:nvSpPr>
      <dsp:spPr>
        <a:xfrm rot="10800000">
          <a:off x="110392" y="1744"/>
          <a:ext cx="6780742" cy="72610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0190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Georgia" panose="02040502050405020303" pitchFamily="18" charset="0"/>
            </a:rPr>
            <a:t>1. По электронной почте </a:t>
          </a:r>
          <a:r>
            <a:rPr lang="ru-RU" sz="1400" b="1" kern="1200" dirty="0">
              <a:latin typeface="Georgia" panose="02040502050405020303" pitchFamily="18" charset="0"/>
              <a:hlinkClick xmlns:r="http://schemas.openxmlformats.org/officeDocument/2006/relationships" r:id="rId1"/>
            </a:rPr>
            <a:t>kuisstil@yandex.ru</a:t>
          </a:r>
          <a:r>
            <a:rPr lang="ru-RU" sz="1400" b="1" kern="1200" dirty="0">
              <a:latin typeface="Georgia" panose="02040502050405020303" pitchFamily="18" charset="0"/>
            </a:rPr>
            <a:t> </a:t>
          </a:r>
          <a:r>
            <a:rPr lang="ru-RU" sz="1400" kern="1200" dirty="0">
              <a:latin typeface="Georgia" panose="02040502050405020303" pitchFamily="18" charset="0"/>
            </a:rPr>
            <a:t>(отправить заполненные сканы документов в соответствии с </a:t>
          </a:r>
          <a:r>
            <a:rPr lang="ru-RU" sz="1400" kern="1200" dirty="0">
              <a:latin typeface="Georgia" panose="02040502050405020303" pitchFamily="18" charset="0"/>
              <a:hlinkClick xmlns:r="http://schemas.openxmlformats.org/officeDocument/2006/relationships" r:id="rId2"/>
            </a:rPr>
            <a:t>перечнем</a:t>
          </a:r>
          <a:r>
            <a:rPr lang="ru-RU" sz="1400" kern="1200" dirty="0">
              <a:latin typeface="Georgia" panose="02040502050405020303" pitchFamily="18" charset="0"/>
            </a:rPr>
            <a:t>).</a:t>
          </a:r>
          <a:endParaRPr lang="ru-RU" sz="1400" kern="1200" dirty="0"/>
        </a:p>
      </dsp:txBody>
      <dsp:txXfrm rot="10800000">
        <a:off x="291917" y="1744"/>
        <a:ext cx="6599217" cy="726100"/>
      </dsp:txXfrm>
    </dsp:sp>
    <dsp:sp modelId="{0FCA8BF7-C967-4DF8-8479-5080B1507A5E}">
      <dsp:nvSpPr>
        <dsp:cNvPr id="0" name=""/>
        <dsp:cNvSpPr/>
      </dsp:nvSpPr>
      <dsp:spPr>
        <a:xfrm>
          <a:off x="0" y="1700"/>
          <a:ext cx="726100" cy="72610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5D50E8F-2B70-450E-ABBB-08BAF7DF7C83}">
      <dsp:nvSpPr>
        <dsp:cNvPr id="0" name=""/>
        <dsp:cNvSpPr/>
      </dsp:nvSpPr>
      <dsp:spPr>
        <a:xfrm rot="10800000">
          <a:off x="126153" y="944591"/>
          <a:ext cx="6749221" cy="72610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0190" tIns="49530" rIns="92456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latin typeface="Georgia" panose="02040502050405020303" pitchFamily="18" charset="0"/>
            </a:rPr>
            <a:t>       2. Через личный кабинет абитуриента </a:t>
          </a:r>
          <a:r>
            <a:rPr lang="ru-RU" sz="1300" kern="1200" dirty="0">
              <a:latin typeface="Georgia" panose="02040502050405020303" pitchFamily="18" charset="0"/>
            </a:rPr>
            <a:t>(пройдите по </a:t>
          </a:r>
          <a:r>
            <a:rPr lang="ru-RU" sz="1300" kern="1200" dirty="0">
              <a:latin typeface="Georgia" panose="02040502050405020303" pitchFamily="18" charset="0"/>
              <a:hlinkClick xmlns:r="http://schemas.openxmlformats.org/officeDocument/2006/relationships" r:id="rId4"/>
            </a:rPr>
            <a:t>ссылке</a:t>
          </a:r>
          <a:r>
            <a:rPr lang="ru-RU" sz="1300" kern="1200" dirty="0">
              <a:latin typeface="Georgia" panose="02040502050405020303" pitchFamily="18" charset="0"/>
            </a:rPr>
            <a:t>, зарегистрируйтесь в личном кабинете абитуриента и подайте заявление, следуя ИНСТРУКЦИИ),</a:t>
          </a:r>
          <a:endParaRPr lang="ru-RU" sz="1300" kern="1200" dirty="0"/>
        </a:p>
      </dsp:txBody>
      <dsp:txXfrm rot="10800000">
        <a:off x="307678" y="944591"/>
        <a:ext cx="6567696" cy="726100"/>
      </dsp:txXfrm>
    </dsp:sp>
    <dsp:sp modelId="{D5922790-BF28-4CA1-8F40-44FEA170C0AB}">
      <dsp:nvSpPr>
        <dsp:cNvPr id="0" name=""/>
        <dsp:cNvSpPr/>
      </dsp:nvSpPr>
      <dsp:spPr>
        <a:xfrm>
          <a:off x="0" y="944591"/>
          <a:ext cx="726100" cy="726100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0008371-7811-41E1-B939-4CE769002A8A}">
      <dsp:nvSpPr>
        <dsp:cNvPr id="0" name=""/>
        <dsp:cNvSpPr/>
      </dsp:nvSpPr>
      <dsp:spPr>
        <a:xfrm rot="10800000">
          <a:off x="120892" y="1887439"/>
          <a:ext cx="6759743" cy="72610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0190" tIns="49530" rIns="92456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latin typeface="Georgia" panose="02040502050405020303" pitchFamily="18" charset="0"/>
            </a:rPr>
            <a:t>  3. Отправить заполненные бланки и оригиналы/копии документов в соответствии с </a:t>
          </a:r>
          <a:r>
            <a:rPr lang="ru-RU" sz="1300" b="1" kern="1200" dirty="0">
              <a:latin typeface="Georgia" panose="02040502050405020303" pitchFamily="18" charset="0"/>
              <a:hlinkClick xmlns:r="http://schemas.openxmlformats.org/officeDocument/2006/relationships" r:id="rId2"/>
            </a:rPr>
            <a:t>перечнем</a:t>
          </a:r>
          <a:r>
            <a:rPr lang="ru-RU" sz="1300" b="1" kern="1200" dirty="0">
              <a:latin typeface="Georgia" panose="02040502050405020303" pitchFamily="18" charset="0"/>
            </a:rPr>
            <a:t> Почтой России или курьерской доставкой,</a:t>
          </a:r>
          <a:endParaRPr lang="ru-RU" sz="1300" kern="1200" dirty="0"/>
        </a:p>
      </dsp:txBody>
      <dsp:txXfrm rot="10800000">
        <a:off x="302417" y="1887439"/>
        <a:ext cx="6578218" cy="726100"/>
      </dsp:txXfrm>
    </dsp:sp>
    <dsp:sp modelId="{01DD1158-B622-4B53-93A7-32B2AF87BF50}">
      <dsp:nvSpPr>
        <dsp:cNvPr id="0" name=""/>
        <dsp:cNvSpPr/>
      </dsp:nvSpPr>
      <dsp:spPr>
        <a:xfrm>
          <a:off x="0" y="1873483"/>
          <a:ext cx="726100" cy="726100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1A4DA91-3C8C-497D-8CDA-BD37F7CBD51C}">
      <dsp:nvSpPr>
        <dsp:cNvPr id="0" name=""/>
        <dsp:cNvSpPr/>
      </dsp:nvSpPr>
      <dsp:spPr>
        <a:xfrm rot="10800000">
          <a:off x="184888" y="2762911"/>
          <a:ext cx="6707177" cy="72610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0190" tIns="49530" rIns="92456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latin typeface="Georgia" panose="02040502050405020303" pitchFamily="18" charset="0"/>
            </a:rPr>
            <a:t>4. Подать лично,</a:t>
          </a:r>
          <a:endParaRPr lang="ru-RU" sz="1300" kern="1200" dirty="0"/>
        </a:p>
      </dsp:txBody>
      <dsp:txXfrm rot="10800000">
        <a:off x="366413" y="2762911"/>
        <a:ext cx="6525652" cy="726100"/>
      </dsp:txXfrm>
    </dsp:sp>
    <dsp:sp modelId="{CB8550CF-6DFE-42ED-B6D3-30E156D61EC8}">
      <dsp:nvSpPr>
        <dsp:cNvPr id="0" name=""/>
        <dsp:cNvSpPr/>
      </dsp:nvSpPr>
      <dsp:spPr>
        <a:xfrm>
          <a:off x="0" y="2837257"/>
          <a:ext cx="726100" cy="726100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778C283-0131-4121-88EA-1084DEF9D1D4}">
      <dsp:nvSpPr>
        <dsp:cNvPr id="0" name=""/>
        <dsp:cNvSpPr/>
      </dsp:nvSpPr>
      <dsp:spPr>
        <a:xfrm rot="10800000">
          <a:off x="89161" y="3773133"/>
          <a:ext cx="6823205" cy="72610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0190" tIns="49530" rIns="92456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latin typeface="Georgia" panose="02040502050405020303" pitchFamily="18" charset="0"/>
            </a:rPr>
            <a:t>          5. Через портал </a:t>
          </a:r>
          <a:r>
            <a:rPr lang="ru-RU" sz="1300" b="1" kern="1200" dirty="0" err="1">
              <a:latin typeface="Georgia" panose="02040502050405020303" pitchFamily="18" charset="0"/>
            </a:rPr>
            <a:t>гос</a:t>
          </a:r>
          <a:r>
            <a:rPr lang="ru-RU" sz="1300" b="1" kern="1200" dirty="0">
              <a:latin typeface="Georgia" panose="02040502050405020303" pitchFamily="18" charset="0"/>
            </a:rPr>
            <a:t> услуги.  </a:t>
          </a:r>
        </a:p>
      </dsp:txBody>
      <dsp:txXfrm rot="10800000">
        <a:off x="270686" y="3773133"/>
        <a:ext cx="6641680" cy="726100"/>
      </dsp:txXfrm>
    </dsp:sp>
    <dsp:sp modelId="{BE4E09B4-2A97-47F3-93FC-203E8CB22FBA}">
      <dsp:nvSpPr>
        <dsp:cNvPr id="0" name=""/>
        <dsp:cNvSpPr/>
      </dsp:nvSpPr>
      <dsp:spPr>
        <a:xfrm>
          <a:off x="0" y="3751873"/>
          <a:ext cx="726100" cy="726100"/>
        </a:xfrm>
        <a:prstGeom prst="ellipse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8C4A32-936D-4624-805A-56D26145D483}">
      <dsp:nvSpPr>
        <dsp:cNvPr id="0" name=""/>
        <dsp:cNvSpPr/>
      </dsp:nvSpPr>
      <dsp:spPr>
        <a:xfrm rot="10800000">
          <a:off x="1646257" y="701"/>
          <a:ext cx="5900592" cy="64006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253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1. Подача заявления (ОРИГАН АТТЕСТАТА) до 15 августа </a:t>
          </a:r>
        </a:p>
      </dsp:txBody>
      <dsp:txXfrm rot="10800000">
        <a:off x="1806274" y="701"/>
        <a:ext cx="5740575" cy="640069"/>
      </dsp:txXfrm>
    </dsp:sp>
    <dsp:sp modelId="{30B959D6-F0CC-4504-97D2-69C2F7E5F3F5}">
      <dsp:nvSpPr>
        <dsp:cNvPr id="0" name=""/>
        <dsp:cNvSpPr/>
      </dsp:nvSpPr>
      <dsp:spPr>
        <a:xfrm>
          <a:off x="1326222" y="701"/>
          <a:ext cx="640069" cy="64006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BF5E63-9258-4ABF-BF97-BD601CD54D66}">
      <dsp:nvSpPr>
        <dsp:cNvPr id="0" name=""/>
        <dsp:cNvSpPr/>
      </dsp:nvSpPr>
      <dsp:spPr>
        <a:xfrm rot="10800000">
          <a:off x="1646257" y="831837"/>
          <a:ext cx="5900592" cy="64006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253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2. Обработка обработка заявления в приемной комиссии. Определяется балл аттестата.  Абитуриенту присваивается порядковый номер (По номеру  СНИЛС)</a:t>
          </a:r>
        </a:p>
      </dsp:txBody>
      <dsp:txXfrm rot="10800000">
        <a:off x="1806274" y="831837"/>
        <a:ext cx="5740575" cy="640069"/>
      </dsp:txXfrm>
    </dsp:sp>
    <dsp:sp modelId="{02E446D8-E69F-4DC3-B7C5-F7D8C6DB13FA}">
      <dsp:nvSpPr>
        <dsp:cNvPr id="0" name=""/>
        <dsp:cNvSpPr/>
      </dsp:nvSpPr>
      <dsp:spPr>
        <a:xfrm>
          <a:off x="1326222" y="831837"/>
          <a:ext cx="640069" cy="64006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4E21ED-7590-4AD6-A68A-C9BEEAE19646}">
      <dsp:nvSpPr>
        <dsp:cNvPr id="0" name=""/>
        <dsp:cNvSpPr/>
      </dsp:nvSpPr>
      <dsp:spPr>
        <a:xfrm rot="10800000">
          <a:off x="1646257" y="1662973"/>
          <a:ext cx="5900592" cy="64006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253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3. Номер СНИЛС вносится в рейтинг абитуриентов по выбранной профессии/ специальности </a:t>
          </a:r>
        </a:p>
      </dsp:txBody>
      <dsp:txXfrm rot="10800000">
        <a:off x="1806274" y="1662973"/>
        <a:ext cx="5740575" cy="640069"/>
      </dsp:txXfrm>
    </dsp:sp>
    <dsp:sp modelId="{8A41E15E-3A1D-4203-A143-8BC23C951C90}">
      <dsp:nvSpPr>
        <dsp:cNvPr id="0" name=""/>
        <dsp:cNvSpPr/>
      </dsp:nvSpPr>
      <dsp:spPr>
        <a:xfrm>
          <a:off x="1326222" y="1662973"/>
          <a:ext cx="640069" cy="64006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1EE66B-061C-4E69-8461-195C67C704F2}">
      <dsp:nvSpPr>
        <dsp:cNvPr id="0" name=""/>
        <dsp:cNvSpPr/>
      </dsp:nvSpPr>
      <dsp:spPr>
        <a:xfrm rot="10800000">
          <a:off x="1646257" y="2494108"/>
          <a:ext cx="5900592" cy="64006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253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4. Участие в конкурсе аттестатов до 15 августа </a:t>
          </a:r>
        </a:p>
      </dsp:txBody>
      <dsp:txXfrm rot="10800000">
        <a:off x="1806274" y="2494108"/>
        <a:ext cx="5740575" cy="640069"/>
      </dsp:txXfrm>
    </dsp:sp>
    <dsp:sp modelId="{290F0FC5-39D9-43F9-84CC-0391FEB7DBE6}">
      <dsp:nvSpPr>
        <dsp:cNvPr id="0" name=""/>
        <dsp:cNvSpPr/>
      </dsp:nvSpPr>
      <dsp:spPr>
        <a:xfrm>
          <a:off x="1326222" y="2494108"/>
          <a:ext cx="640069" cy="640069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5ED763-FF8B-45B0-9AFB-4B402FFF8478}">
      <dsp:nvSpPr>
        <dsp:cNvPr id="0" name=""/>
        <dsp:cNvSpPr/>
      </dsp:nvSpPr>
      <dsp:spPr>
        <a:xfrm rot="10800000">
          <a:off x="1646257" y="3325244"/>
          <a:ext cx="5900592" cy="64006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253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5. 15 августа в 16-00. Подведение итогов конкурса аттестатов. Определение проходного балла. </a:t>
          </a:r>
        </a:p>
      </dsp:txBody>
      <dsp:txXfrm rot="10800000">
        <a:off x="1806274" y="3325244"/>
        <a:ext cx="5740575" cy="640069"/>
      </dsp:txXfrm>
    </dsp:sp>
    <dsp:sp modelId="{265463EB-27B3-4B31-9FBB-D2C654FE0770}">
      <dsp:nvSpPr>
        <dsp:cNvPr id="0" name=""/>
        <dsp:cNvSpPr/>
      </dsp:nvSpPr>
      <dsp:spPr>
        <a:xfrm>
          <a:off x="1326222" y="3325244"/>
          <a:ext cx="640069" cy="640069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00D5D1-4C1F-4735-8B26-FB1774C425E6}">
      <dsp:nvSpPr>
        <dsp:cNvPr id="0" name=""/>
        <dsp:cNvSpPr/>
      </dsp:nvSpPr>
      <dsp:spPr>
        <a:xfrm rot="10800000">
          <a:off x="1646257" y="4156380"/>
          <a:ext cx="5900592" cy="64006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2253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6. 16 августа  публикуются на сайте колледжа  списки рекомендованных к зачислению </a:t>
          </a:r>
        </a:p>
      </dsp:txBody>
      <dsp:txXfrm rot="10800000">
        <a:off x="1806274" y="4156380"/>
        <a:ext cx="5740575" cy="640069"/>
      </dsp:txXfrm>
    </dsp:sp>
    <dsp:sp modelId="{9B28E92F-5951-462B-A52B-052A3423AF6E}">
      <dsp:nvSpPr>
        <dsp:cNvPr id="0" name=""/>
        <dsp:cNvSpPr/>
      </dsp:nvSpPr>
      <dsp:spPr>
        <a:xfrm>
          <a:off x="1326222" y="4156380"/>
          <a:ext cx="640069" cy="64006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8C4A32-936D-4624-805A-56D26145D483}">
      <dsp:nvSpPr>
        <dsp:cNvPr id="0" name=""/>
        <dsp:cNvSpPr/>
      </dsp:nvSpPr>
      <dsp:spPr>
        <a:xfrm rot="10800000">
          <a:off x="1642265" y="2196"/>
          <a:ext cx="5900592" cy="62410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213" tIns="49530" rIns="92456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1. Подача заявления (ОРИГИНАЛ АТТЕСТАТА) до 10 августа </a:t>
          </a:r>
        </a:p>
      </dsp:txBody>
      <dsp:txXfrm rot="10800000">
        <a:off x="1798291" y="2196"/>
        <a:ext cx="5744566" cy="624104"/>
      </dsp:txXfrm>
    </dsp:sp>
    <dsp:sp modelId="{30B959D6-F0CC-4504-97D2-69C2F7E5F3F5}">
      <dsp:nvSpPr>
        <dsp:cNvPr id="0" name=""/>
        <dsp:cNvSpPr/>
      </dsp:nvSpPr>
      <dsp:spPr>
        <a:xfrm>
          <a:off x="1330213" y="2196"/>
          <a:ext cx="624104" cy="62410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BF5E63-9258-4ABF-BF97-BD601CD54D66}">
      <dsp:nvSpPr>
        <dsp:cNvPr id="0" name=""/>
        <dsp:cNvSpPr/>
      </dsp:nvSpPr>
      <dsp:spPr>
        <a:xfrm rot="10800000">
          <a:off x="1642265" y="812601"/>
          <a:ext cx="5900592" cy="62410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213" tIns="49530" rIns="92456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2. Обработка обработка заявления в приемной комиссии. Абитуриенту присваивается порядковый номер (По номеру СНИЛС)</a:t>
          </a:r>
        </a:p>
      </dsp:txBody>
      <dsp:txXfrm rot="10800000">
        <a:off x="1798291" y="812601"/>
        <a:ext cx="5744566" cy="624104"/>
      </dsp:txXfrm>
    </dsp:sp>
    <dsp:sp modelId="{02E446D8-E69F-4DC3-B7C5-F7D8C6DB13FA}">
      <dsp:nvSpPr>
        <dsp:cNvPr id="0" name=""/>
        <dsp:cNvSpPr/>
      </dsp:nvSpPr>
      <dsp:spPr>
        <a:xfrm>
          <a:off x="1330213" y="812601"/>
          <a:ext cx="624104" cy="62410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4E21ED-7590-4AD6-A68A-C9BEEAE19646}">
      <dsp:nvSpPr>
        <dsp:cNvPr id="0" name=""/>
        <dsp:cNvSpPr/>
      </dsp:nvSpPr>
      <dsp:spPr>
        <a:xfrm rot="10800000">
          <a:off x="1642265" y="1623005"/>
          <a:ext cx="5900592" cy="62410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213" tIns="49530" rIns="92456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3. Номер СНИЛС вносится в рейтинг абитуриентов по выбранной профессии/ специальности </a:t>
          </a:r>
        </a:p>
      </dsp:txBody>
      <dsp:txXfrm rot="10800000">
        <a:off x="1798291" y="1623005"/>
        <a:ext cx="5744566" cy="624104"/>
      </dsp:txXfrm>
    </dsp:sp>
    <dsp:sp modelId="{8A41E15E-3A1D-4203-A143-8BC23C951C90}">
      <dsp:nvSpPr>
        <dsp:cNvPr id="0" name=""/>
        <dsp:cNvSpPr/>
      </dsp:nvSpPr>
      <dsp:spPr>
        <a:xfrm>
          <a:off x="1330213" y="1623005"/>
          <a:ext cx="624104" cy="62410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1EE66B-061C-4E69-8461-195C67C704F2}">
      <dsp:nvSpPr>
        <dsp:cNvPr id="0" name=""/>
        <dsp:cNvSpPr/>
      </dsp:nvSpPr>
      <dsp:spPr>
        <a:xfrm rot="10800000">
          <a:off x="1642265" y="2433409"/>
          <a:ext cx="5900592" cy="62410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213" tIns="49530" rIns="92456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4.  С 10 июля  по 15 августа проведение творческого испытания Рисунок с основами перспективы (согласно графику). Проходной балл – 40 баллов. </a:t>
          </a:r>
        </a:p>
      </dsp:txBody>
      <dsp:txXfrm rot="10800000">
        <a:off x="1798291" y="2433409"/>
        <a:ext cx="5744566" cy="624104"/>
      </dsp:txXfrm>
    </dsp:sp>
    <dsp:sp modelId="{290F0FC5-39D9-43F9-84CC-0391FEB7DBE6}">
      <dsp:nvSpPr>
        <dsp:cNvPr id="0" name=""/>
        <dsp:cNvSpPr/>
      </dsp:nvSpPr>
      <dsp:spPr>
        <a:xfrm>
          <a:off x="1330213" y="2433409"/>
          <a:ext cx="624104" cy="624104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5ED763-FF8B-45B0-9AFB-4B402FFF8478}">
      <dsp:nvSpPr>
        <dsp:cNvPr id="0" name=""/>
        <dsp:cNvSpPr/>
      </dsp:nvSpPr>
      <dsp:spPr>
        <a:xfrm rot="10800000">
          <a:off x="1642265" y="3243814"/>
          <a:ext cx="5900592" cy="62410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213" tIns="49530" rIns="92456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5. 15 августа в 16-00. Подведение итогов конкурса аттестатов. Определение проходного балла. </a:t>
          </a:r>
        </a:p>
      </dsp:txBody>
      <dsp:txXfrm rot="10800000">
        <a:off x="1798291" y="3243814"/>
        <a:ext cx="5744566" cy="624104"/>
      </dsp:txXfrm>
    </dsp:sp>
    <dsp:sp modelId="{265463EB-27B3-4B31-9FBB-D2C654FE0770}">
      <dsp:nvSpPr>
        <dsp:cNvPr id="0" name=""/>
        <dsp:cNvSpPr/>
      </dsp:nvSpPr>
      <dsp:spPr>
        <a:xfrm>
          <a:off x="1330213" y="3243814"/>
          <a:ext cx="624104" cy="624104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00D5D1-4C1F-4735-8B26-FB1774C425E6}">
      <dsp:nvSpPr>
        <dsp:cNvPr id="0" name=""/>
        <dsp:cNvSpPr/>
      </dsp:nvSpPr>
      <dsp:spPr>
        <a:xfrm rot="10800000">
          <a:off x="1642265" y="4054218"/>
          <a:ext cx="5900592" cy="62410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213" tIns="49530" rIns="92456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6. 16 августа  публикуются на сайте колледжа  списки рекомендованных к зачислению </a:t>
          </a:r>
        </a:p>
      </dsp:txBody>
      <dsp:txXfrm rot="10800000">
        <a:off x="1798291" y="4054218"/>
        <a:ext cx="5744566" cy="624104"/>
      </dsp:txXfrm>
    </dsp:sp>
    <dsp:sp modelId="{9B28E92F-5951-462B-A52B-052A3423AF6E}">
      <dsp:nvSpPr>
        <dsp:cNvPr id="0" name=""/>
        <dsp:cNvSpPr/>
      </dsp:nvSpPr>
      <dsp:spPr>
        <a:xfrm>
          <a:off x="1330213" y="4054218"/>
          <a:ext cx="624104" cy="62410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B1323-1CBD-455F-8A7A-DCCE9832C593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F73A28-050B-4E48-8788-4A203C49A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261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F73A28-050B-4E48-8788-4A203C49A1C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657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F73A28-050B-4E48-8788-4A203C49A1C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306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F73A28-050B-4E48-8788-4A203C49A1C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317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3233076-D0D3-4C4E-9F62-FD7A97F2FE1F}" type="datetimeFigureOut">
              <a:rPr lang="ru-RU" smtClean="0"/>
              <a:pPr/>
              <a:t>03.04.2025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11D2BB9-64E9-4955-82EC-BB651E745A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576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33076-D0D3-4C4E-9F62-FD7A97F2FE1F}" type="datetimeFigureOut">
              <a:rPr lang="ru-RU" smtClean="0"/>
              <a:pPr/>
              <a:t>03.04.2025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2BB9-64E9-4955-82EC-BB651E745A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093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3233076-D0D3-4C4E-9F62-FD7A97F2FE1F}" type="datetimeFigureOut">
              <a:rPr lang="ru-RU" smtClean="0"/>
              <a:pPr/>
              <a:t>03.04.2025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11D2BB9-64E9-4955-82EC-BB651E745A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561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33076-D0D3-4C4E-9F62-FD7A97F2FE1F}" type="datetimeFigureOut">
              <a:rPr lang="ru-RU" smtClean="0"/>
              <a:pPr/>
              <a:t>03.04.2025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611D2BB9-64E9-4955-82EC-BB651E745A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871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3233076-D0D3-4C4E-9F62-FD7A97F2FE1F}" type="datetimeFigureOut">
              <a:rPr lang="ru-RU" smtClean="0"/>
              <a:pPr/>
              <a:t>03.04.2025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11D2BB9-64E9-4955-82EC-BB651E745A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007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33076-D0D3-4C4E-9F62-FD7A97F2FE1F}" type="datetimeFigureOut">
              <a:rPr lang="ru-RU" smtClean="0"/>
              <a:pPr/>
              <a:t>03.04.2025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2BB9-64E9-4955-82EC-BB651E745A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349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33076-D0D3-4C4E-9F62-FD7A97F2FE1F}" type="datetimeFigureOut">
              <a:rPr lang="ru-RU" smtClean="0"/>
              <a:pPr/>
              <a:t>03.04.2025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2BB9-64E9-4955-82EC-BB651E745A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98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33076-D0D3-4C4E-9F62-FD7A97F2FE1F}" type="datetimeFigureOut">
              <a:rPr lang="ru-RU" smtClean="0"/>
              <a:pPr/>
              <a:t>03.04.2025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2BB9-64E9-4955-82EC-BB651E745A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430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33076-D0D3-4C4E-9F62-FD7A97F2FE1F}" type="datetimeFigureOut">
              <a:rPr lang="ru-RU" smtClean="0"/>
              <a:pPr/>
              <a:t>03.04.2025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2BB9-64E9-4955-82EC-BB651E745A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855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3233076-D0D3-4C4E-9F62-FD7A97F2FE1F}" type="datetimeFigureOut">
              <a:rPr lang="ru-RU" smtClean="0"/>
              <a:pPr/>
              <a:t>03.04.2025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11D2BB9-64E9-4955-82EC-BB651E745A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513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33076-D0D3-4C4E-9F62-FD7A97F2FE1F}" type="datetimeFigureOut">
              <a:rPr lang="ru-RU" smtClean="0"/>
              <a:pPr/>
              <a:t>03.04.2025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D2BB9-64E9-4955-82EC-BB651E745A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101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73233076-D0D3-4C4E-9F62-FD7A97F2FE1F}" type="datetimeFigureOut">
              <a:rPr lang="ru-RU" smtClean="0"/>
              <a:pPr/>
              <a:t>03.04.2025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611D2BB9-64E9-4955-82EC-BB651E745A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30904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5.jpg"/><Relationship Id="rId4" Type="http://schemas.openxmlformats.org/officeDocument/2006/relationships/diagramLayout" Target="../diagrams/layout3.xml"/><Relationship Id="rId9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e.mail.ru/compose/?mailto=mailto%3akuisstil@yandex.ru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85B257-841B-5690-8DC9-669DB0E1B4A7}"/>
              </a:ext>
            </a:extLst>
          </p:cNvPr>
          <p:cNvSpPr txBox="1"/>
          <p:nvPr/>
        </p:nvSpPr>
        <p:spPr>
          <a:xfrm>
            <a:off x="2996418" y="20679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017AC76-EE30-464F-80BF-1B5F9D5C34E6}"/>
              </a:ext>
            </a:extLst>
          </p:cNvPr>
          <p:cNvSpPr/>
          <p:nvPr/>
        </p:nvSpPr>
        <p:spPr>
          <a:xfrm>
            <a:off x="695400" y="5529427"/>
            <a:ext cx="106571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</a:rPr>
              <a:t>Особенности приема в </a:t>
            </a:r>
            <a:r>
              <a:rPr lang="ru-RU" sz="3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eorgia" panose="02040502050405020303" pitchFamily="18" charset="0"/>
              </a:rPr>
              <a:t>2025</a:t>
            </a:r>
          </a:p>
        </p:txBody>
      </p:sp>
      <p:pic>
        <p:nvPicPr>
          <p:cNvPr id="18" name="Picture 2" descr="https://pp.userapi.com/c850732/v850732378/102f34/UmJwC6bgGwU.jpg">
            <a:extLst>
              <a:ext uri="{FF2B5EF4-FFF2-40B4-BE49-F238E27FC236}">
                <a16:creationId xmlns:a16="http://schemas.microsoft.com/office/drawing/2014/main" id="{900BCE0B-2B2F-480C-B180-8131D27F4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376" y="620687"/>
            <a:ext cx="11233248" cy="4464497"/>
          </a:xfrm>
          <a:prstGeom prst="rect">
            <a:avLst/>
          </a:prstGeom>
          <a:noFill/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56F28B57-FA7A-4EFF-A050-7B8B5725C214}"/>
              </a:ext>
            </a:extLst>
          </p:cNvPr>
          <p:cNvSpPr/>
          <p:nvPr/>
        </p:nvSpPr>
        <p:spPr>
          <a:xfrm>
            <a:off x="2410388" y="620687"/>
            <a:ext cx="9171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Gotham Pro" panose="02000503040000020004" pitchFamily="50" charset="0"/>
              </a:rPr>
              <a:t>ГОСУДАРСТВЕННОЕ АВТОНОМНОЕ ПРОФЕССИОНАЛЬНОЕ ОБРАЗОВАТЕЛЬНОЕ УЧРЕЖДЕНИЕ СВЕРДЛОВСКОЙ ОБЛАСТИ «КОЛЛЕДЖ УПРАВЛЕНИЯ И СЕРВИСА «СТИЛЬ» </a:t>
            </a:r>
          </a:p>
        </p:txBody>
      </p:sp>
      <p:pic>
        <p:nvPicPr>
          <p:cNvPr id="25" name="Рисунок 1">
            <a:extLst>
              <a:ext uri="{FF2B5EF4-FFF2-40B4-BE49-F238E27FC236}">
                <a16:creationId xmlns:a16="http://schemas.microsoft.com/office/drawing/2014/main" id="{F43252BA-1ECB-47FB-B88A-311CEF28F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274" y="764704"/>
            <a:ext cx="1440160" cy="18165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032161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8F36FF-56BB-4064-BFAC-D38E4C79A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Медицинские документы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DD71F3-25C9-4FEE-8BED-64BDAFE80F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10361" y="2024108"/>
            <a:ext cx="7617041" cy="4669655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4300" b="1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Для всех абитуриентов обязательно:</a:t>
            </a:r>
          </a:p>
          <a:p>
            <a:pPr marL="0" indent="0">
              <a:buNone/>
            </a:pPr>
            <a:endParaRPr lang="ru-RU" sz="3500" dirty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3500" dirty="0">
                <a:latin typeface="Georgia" panose="02040502050405020303" pitchFamily="18" charset="0"/>
              </a:rPr>
              <a:t>Медицинская  справка </a:t>
            </a:r>
            <a:r>
              <a:rPr lang="ru-RU" sz="3500" b="1" dirty="0">
                <a:latin typeface="Georgia" panose="02040502050405020303" pitchFamily="18" charset="0"/>
              </a:rPr>
              <a:t>№ 086</a:t>
            </a:r>
            <a:r>
              <a:rPr lang="ru-RU" sz="3500" dirty="0">
                <a:latin typeface="Georgia" panose="02040502050405020303" pitchFamily="18" charset="0"/>
              </a:rPr>
              <a:t> 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500" dirty="0">
                <a:latin typeface="Georgia" panose="02040502050405020303" pitchFamily="18" charset="0"/>
              </a:rPr>
              <a:t> </a:t>
            </a:r>
            <a:r>
              <a:rPr lang="ru-RU" sz="3500" b="1" dirty="0">
                <a:latin typeface="Georgia" panose="02040502050405020303" pitchFamily="18" charset="0"/>
              </a:rPr>
              <a:t>Флюорография  легких</a:t>
            </a:r>
            <a:r>
              <a:rPr lang="ru-RU" sz="3500" dirty="0">
                <a:latin typeface="Georgia" panose="02040502050405020303" pitchFamily="18" charset="0"/>
              </a:rPr>
              <a:t>  </a:t>
            </a:r>
            <a:r>
              <a:rPr lang="ru-RU" sz="3500" u="sng" dirty="0">
                <a:latin typeface="Georgia" panose="02040502050405020303" pitchFamily="18" charset="0"/>
              </a:rPr>
              <a:t>(проходится  ежегодно).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500" b="1" i="1" dirty="0">
                <a:solidFill>
                  <a:schemeClr val="accent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Психиатр,  нарколог</a:t>
            </a:r>
            <a:r>
              <a:rPr lang="ru-RU" sz="3500" dirty="0">
                <a:latin typeface="Georgia" panose="02040502050405020303" pitchFamily="18" charset="0"/>
              </a:rPr>
              <a:t>   </a:t>
            </a:r>
            <a:r>
              <a:rPr lang="ru-RU" sz="3500" b="1" dirty="0">
                <a:latin typeface="Georgia" panose="02040502050405020303" pitchFamily="18" charset="0"/>
              </a:rPr>
              <a:t>по  месту  жительства или в г. Екатеринбурге:</a:t>
            </a:r>
            <a:endParaRPr lang="ru-RU" sz="3500" dirty="0">
              <a:latin typeface="Georgia" panose="02040502050405020303" pitchFamily="18" charset="0"/>
            </a:endParaRP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3500" b="1" i="1" dirty="0">
                <a:latin typeface="Georgia" panose="02040502050405020303" pitchFamily="18" charset="0"/>
              </a:rPr>
              <a:t>   Абитуриентам до   до  18 лет</a:t>
            </a:r>
            <a:r>
              <a:rPr lang="ru-RU" sz="3500" i="1" dirty="0">
                <a:latin typeface="Georgia" panose="02040502050405020303" pitchFamily="18" charset="0"/>
              </a:rPr>
              <a:t>: г. Екатеринбург,  ул. Индустрии  100А, 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3500" i="1" dirty="0">
                <a:latin typeface="Georgia" panose="02040502050405020303" pitchFamily="18" charset="0"/>
              </a:rPr>
              <a:t> </a:t>
            </a:r>
            <a:r>
              <a:rPr lang="ru-RU" sz="3500" b="1" i="1" dirty="0">
                <a:latin typeface="Georgia" panose="02040502050405020303" pitchFamily="18" charset="0"/>
              </a:rPr>
              <a:t>Абитуриентам старше  18 лет</a:t>
            </a:r>
            <a:r>
              <a:rPr lang="ru-RU" sz="3500" i="1" dirty="0">
                <a:latin typeface="Georgia" panose="02040502050405020303" pitchFamily="18" charset="0"/>
              </a:rPr>
              <a:t>: г. Екатеринбург, ул. Халтурина  44А)</a:t>
            </a:r>
          </a:p>
          <a:p>
            <a:pPr marL="0" indent="0">
              <a:buNone/>
            </a:pPr>
            <a:endParaRPr lang="ru-RU" sz="3500" i="1" dirty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3500" b="1" dirty="0">
                <a:latin typeface="Georgia" panose="02040502050405020303" pitchFamily="18" charset="0"/>
              </a:rPr>
              <a:t>Прививочный сертификат</a:t>
            </a:r>
            <a:r>
              <a:rPr lang="ru-RU" sz="3500" dirty="0">
                <a:latin typeface="Georgia" panose="02040502050405020303" pitchFamily="18" charset="0"/>
              </a:rPr>
              <a:t> </a:t>
            </a:r>
            <a:r>
              <a:rPr lang="ru-RU" sz="3500" u="sng" dirty="0">
                <a:latin typeface="Georgia" panose="02040502050405020303" pitchFamily="18" charset="0"/>
              </a:rPr>
              <a:t>(оригинал и  копию)</a:t>
            </a:r>
            <a:endParaRPr lang="ru-RU" sz="35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6F284C0-893F-4B7E-8007-F46DABC7E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62" y="1941988"/>
            <a:ext cx="3382392" cy="3846921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713D79D-1147-4362-96C0-7A75CF1BCE91}"/>
              </a:ext>
            </a:extLst>
          </p:cNvPr>
          <p:cNvSpPr/>
          <p:nvPr/>
        </p:nvSpPr>
        <p:spPr>
          <a:xfrm>
            <a:off x="198267" y="5582970"/>
            <a:ext cx="36723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333333"/>
                </a:solidFill>
                <a:latin typeface="Georgia" panose="02040502050405020303" pitchFamily="18" charset="0"/>
              </a:rPr>
              <a:t>Медицинский  кабинет расположен по адресу:</a:t>
            </a:r>
            <a:endParaRPr lang="ru-RU" sz="1200" dirty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1200" dirty="0">
                <a:solidFill>
                  <a:srgbClr val="333333"/>
                </a:solidFill>
                <a:latin typeface="Georgia" panose="02040502050405020303" pitchFamily="18" charset="0"/>
              </a:rPr>
              <a:t>Ул. Репина д. 19 </a:t>
            </a:r>
            <a:r>
              <a:rPr lang="ru-RU" sz="1200" dirty="0" err="1">
                <a:solidFill>
                  <a:srgbClr val="333333"/>
                </a:solidFill>
                <a:latin typeface="Georgia" panose="02040502050405020303" pitchFamily="18" charset="0"/>
              </a:rPr>
              <a:t>каб</a:t>
            </a:r>
            <a:r>
              <a:rPr lang="ru-RU" sz="1200" dirty="0">
                <a:solidFill>
                  <a:srgbClr val="333333"/>
                </a:solidFill>
                <a:latin typeface="Georgia" panose="02040502050405020303" pitchFamily="18" charset="0"/>
              </a:rPr>
              <a:t>. 101  (1 этаж)</a:t>
            </a:r>
          </a:p>
          <a:p>
            <a:pPr algn="ctr"/>
            <a:r>
              <a:rPr lang="ru-RU" sz="1200" b="1" dirty="0">
                <a:solidFill>
                  <a:srgbClr val="333333"/>
                </a:solidFill>
                <a:latin typeface="Georgia" panose="02040502050405020303" pitchFamily="18" charset="0"/>
              </a:rPr>
              <a:t>☎ 229-60-25</a:t>
            </a:r>
            <a:endParaRPr lang="ru-RU" sz="1200" dirty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1200" dirty="0">
                <a:solidFill>
                  <a:srgbClr val="333333"/>
                </a:solidFill>
                <a:latin typeface="Georgia" panose="02040502050405020303" pitchFamily="18" charset="0"/>
              </a:rPr>
              <a:t> </a:t>
            </a:r>
          </a:p>
          <a:p>
            <a:pPr algn="ctr"/>
            <a:r>
              <a:rPr lang="ru-RU" sz="1200" b="1" dirty="0">
                <a:solidFill>
                  <a:srgbClr val="333333"/>
                </a:solidFill>
                <a:latin typeface="Georgia" panose="02040502050405020303" pitchFamily="18" charset="0"/>
              </a:rPr>
              <a:t>Фельдшер:</a:t>
            </a:r>
            <a:r>
              <a:rPr lang="ru-RU" sz="1200" dirty="0">
                <a:solidFill>
                  <a:srgbClr val="333333"/>
                </a:solidFill>
                <a:latin typeface="Georgia" panose="02040502050405020303" pitchFamily="18" charset="0"/>
              </a:rPr>
              <a:t>  Бычина </a:t>
            </a:r>
            <a:r>
              <a:rPr lang="ru-RU" sz="1200" dirty="0" err="1">
                <a:solidFill>
                  <a:srgbClr val="333333"/>
                </a:solidFill>
                <a:latin typeface="Georgia" panose="02040502050405020303" pitchFamily="18" charset="0"/>
              </a:rPr>
              <a:t>Раушания</a:t>
            </a:r>
            <a:r>
              <a:rPr lang="ru-RU" sz="1200" dirty="0">
                <a:solidFill>
                  <a:srgbClr val="333333"/>
                </a:solidFill>
                <a:latin typeface="Georgia" panose="02040502050405020303" pitchFamily="18" charset="0"/>
              </a:rPr>
              <a:t> </a:t>
            </a:r>
            <a:r>
              <a:rPr lang="ru-RU" sz="1200" dirty="0" err="1">
                <a:solidFill>
                  <a:srgbClr val="333333"/>
                </a:solidFill>
                <a:latin typeface="Georgia" panose="02040502050405020303" pitchFamily="18" charset="0"/>
              </a:rPr>
              <a:t>Рашитовна</a:t>
            </a:r>
            <a:endParaRPr lang="ru-RU" sz="1200" b="0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538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BEE9F4-07D9-43F9-94CF-2CCDFF07B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908720"/>
            <a:ext cx="11029616" cy="9883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Georgia" panose="02040502050405020303" pitchFamily="18" charset="0"/>
              </a:rPr>
              <a:t>Приемная комиссия проводит конкурс по специальностям, профессиям/специальностям </a:t>
            </a:r>
            <a:br>
              <a:rPr lang="ru-RU" dirty="0">
                <a:latin typeface="Georgia" panose="02040502050405020303" pitchFamily="18" charset="0"/>
              </a:rPr>
            </a:br>
            <a:endParaRPr lang="ru-RU" dirty="0">
              <a:latin typeface="Georgia" panose="02040502050405020303" pitchFamily="18" charset="0"/>
            </a:endParaRP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5E92AA63-7541-4464-B389-CB97C5F4E98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935514"/>
              </p:ext>
            </p:extLst>
          </p:nvPr>
        </p:nvGraphicFramePr>
        <p:xfrm>
          <a:off x="4223792" y="1898582"/>
          <a:ext cx="8873072" cy="47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523C6D9-8189-4657-BD11-9458EC29A794}"/>
              </a:ext>
            </a:extLst>
          </p:cNvPr>
          <p:cNvSpPr/>
          <p:nvPr/>
        </p:nvSpPr>
        <p:spPr>
          <a:xfrm>
            <a:off x="335360" y="2083827"/>
            <a:ext cx="511256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latin typeface="Georgia" panose="02040502050405020303" pitchFamily="18" charset="0"/>
              </a:rPr>
              <a:t>Прием документов по профессиям и специальностям </a:t>
            </a:r>
          </a:p>
          <a:p>
            <a:pPr lvl="0" algn="ctr"/>
            <a:r>
              <a:rPr lang="ru-RU" b="1" dirty="0">
                <a:latin typeface="Georgia" panose="02040502050405020303" pitchFamily="18" charset="0"/>
              </a:rPr>
              <a:t>(не требующих творческих способностей)  </a:t>
            </a:r>
          </a:p>
          <a:p>
            <a:pPr lvl="0" algn="ctr"/>
            <a:r>
              <a:rPr lang="ru-RU" b="1" dirty="0">
                <a:latin typeface="Georgia" panose="02040502050405020303" pitchFamily="18" charset="0"/>
              </a:rPr>
              <a:t>до 15 августа: </a:t>
            </a:r>
          </a:p>
          <a:p>
            <a:pPr lvl="0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43.01.09 Повар, кондитер, </a:t>
            </a:r>
          </a:p>
          <a:p>
            <a:pPr lvl="0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43.02.16  Сервис и туризм: 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dirty="0">
                <a:latin typeface="Georgia" panose="02040502050405020303" pitchFamily="18" charset="0"/>
              </a:rPr>
              <a:t>Направление подготовки </a:t>
            </a:r>
            <a:r>
              <a:rPr lang="ru-RU" i="1" dirty="0">
                <a:latin typeface="Georgia" panose="02040502050405020303" pitchFamily="18" charset="0"/>
              </a:rPr>
              <a:t>Туроператорские и турагентские услуги; 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dirty="0">
                <a:latin typeface="Georgia" panose="02040502050405020303" pitchFamily="18" charset="0"/>
              </a:rPr>
              <a:t> Направления подготовки </a:t>
            </a:r>
            <a:r>
              <a:rPr lang="ru-RU" i="1" dirty="0">
                <a:latin typeface="Georgia" panose="02040502050405020303" pitchFamily="18" charset="0"/>
              </a:rPr>
              <a:t>Предоставление гостиничных услуг; 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dirty="0">
                <a:latin typeface="Georgia" panose="02040502050405020303" pitchFamily="18" charset="0"/>
              </a:rPr>
              <a:t> Направление подготовки </a:t>
            </a:r>
            <a:r>
              <a:rPr lang="ru-RU" i="1" dirty="0">
                <a:latin typeface="Georgia" panose="02040502050405020303" pitchFamily="18" charset="0"/>
              </a:rPr>
              <a:t>Предоставление услуг питания </a:t>
            </a:r>
          </a:p>
          <a:p>
            <a:pPr lvl="0"/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140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BEE9F4-07D9-43F9-94CF-2CCDFF07B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908720"/>
            <a:ext cx="11029616" cy="9883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Georgia" panose="02040502050405020303" pitchFamily="18" charset="0"/>
              </a:rPr>
              <a:t>Приемная комиссия проводит конкурс по специальностям, профессиям/специальностям </a:t>
            </a:r>
            <a:br>
              <a:rPr lang="ru-RU" dirty="0">
                <a:latin typeface="Georgia" panose="02040502050405020303" pitchFamily="18" charset="0"/>
              </a:rPr>
            </a:br>
            <a:endParaRPr lang="ru-RU" dirty="0">
              <a:latin typeface="Georgia" panose="02040502050405020303" pitchFamily="18" charset="0"/>
            </a:endParaRP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5E92AA63-7541-4464-B389-CB97C5F4E98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25130284"/>
              </p:ext>
            </p:extLst>
          </p:nvPr>
        </p:nvGraphicFramePr>
        <p:xfrm>
          <a:off x="4279712" y="2060848"/>
          <a:ext cx="887307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523C6D9-8189-4657-BD11-9458EC29A794}"/>
              </a:ext>
            </a:extLst>
          </p:cNvPr>
          <p:cNvSpPr/>
          <p:nvPr/>
        </p:nvSpPr>
        <p:spPr>
          <a:xfrm>
            <a:off x="284994" y="2848422"/>
            <a:ext cx="35283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b="1" dirty="0">
              <a:latin typeface="Georgia" panose="02040502050405020303" pitchFamily="18" charset="0"/>
            </a:endParaRPr>
          </a:p>
          <a:p>
            <a:pPr lvl="0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42.02.01 Реклама, </a:t>
            </a:r>
          </a:p>
          <a:p>
            <a:pPr lvl="0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54.02.08 Техника и искусство фотографии; </a:t>
            </a:r>
          </a:p>
          <a:p>
            <a:pPr lvl="0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43.02.17  Технологии индустрии красоты: 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dirty="0">
                <a:latin typeface="Georgia" panose="02040502050405020303" pitchFamily="18" charset="0"/>
              </a:rPr>
              <a:t>Направление подготовки </a:t>
            </a:r>
            <a:r>
              <a:rPr lang="ru-RU" i="1" dirty="0">
                <a:latin typeface="Georgia" panose="02040502050405020303" pitchFamily="18" charset="0"/>
              </a:rPr>
              <a:t>Парикмахерские услуги.  </a:t>
            </a:r>
          </a:p>
          <a:p>
            <a:pPr lvl="0"/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B71EBF-6E8E-4454-9060-213FAF9978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99" y="5242189"/>
            <a:ext cx="1728192" cy="1414181"/>
          </a:xfrm>
          <a:prstGeom prst="rect">
            <a:avLst/>
          </a:prstGeom>
        </p:spPr>
      </p:pic>
      <p:pic>
        <p:nvPicPr>
          <p:cNvPr id="6" name="Picture 2" descr="https://www.scrivenervirgin.com/wp-content/uploads/2018/03/POV.jpg">
            <a:extLst>
              <a:ext uri="{FF2B5EF4-FFF2-40B4-BE49-F238E27FC236}">
                <a16:creationId xmlns:a16="http://schemas.microsoft.com/office/drawing/2014/main" id="{3598434D-68BB-451C-B389-2C1885994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6" y="3252409"/>
            <a:ext cx="1638533" cy="162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9BAF8AC-E353-443B-962E-5990DA0FB8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194" y="5327187"/>
            <a:ext cx="1550710" cy="1513312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flat"/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E016EF6-C95F-4012-95D7-66F7A64C55E0}"/>
              </a:ext>
            </a:extLst>
          </p:cNvPr>
          <p:cNvSpPr/>
          <p:nvPr/>
        </p:nvSpPr>
        <p:spPr>
          <a:xfrm>
            <a:off x="0" y="195167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b="1" dirty="0">
                <a:latin typeface="Georgia" panose="02040502050405020303" pitchFamily="18" charset="0"/>
              </a:rPr>
              <a:t>Прием документов по специальностям (требующих творческих способностей)  </a:t>
            </a:r>
          </a:p>
          <a:p>
            <a:pPr lvl="0" algn="ctr"/>
            <a:r>
              <a:rPr lang="ru-RU" b="1" dirty="0">
                <a:latin typeface="Georgia" panose="02040502050405020303" pitchFamily="18" charset="0"/>
              </a:rPr>
              <a:t>до 10 августа: </a:t>
            </a:r>
          </a:p>
        </p:txBody>
      </p:sp>
    </p:spTree>
    <p:extLst>
      <p:ext uri="{BB962C8B-B14F-4D97-AF65-F5344CB8AC3E}">
        <p14:creationId xmlns:p14="http://schemas.microsoft.com/office/powerpoint/2010/main" val="3291325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365DAD-027E-488B-A7A2-20127450A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Georgia" panose="02040502050405020303" pitchFamily="18" charset="0"/>
              </a:rPr>
              <a:t>Рисунок с основами перспективы</a:t>
            </a:r>
            <a:r>
              <a:rPr lang="ru-RU" dirty="0"/>
              <a:t> </a:t>
            </a:r>
          </a:p>
        </p:txBody>
      </p:sp>
      <p:pic>
        <p:nvPicPr>
          <p:cNvPr id="1026" name="Picture 2" descr="https://artcontract.ru/yduploads/profile/68345/album/4f8778647a39422ce5bc351e6f8f41e2.jpg">
            <a:extLst>
              <a:ext uri="{FF2B5EF4-FFF2-40B4-BE49-F238E27FC236}">
                <a16:creationId xmlns:a16="http://schemas.microsoft.com/office/drawing/2014/main" id="{C3BD5032-2FA9-48EC-BDA3-C9BDAEEF04A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988841"/>
            <a:ext cx="3916614" cy="414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rtcontract.ru/yduploads/profile/68955/album/ee2d57046c13752c651040b5d616f16b.jpg">
            <a:extLst>
              <a:ext uri="{FF2B5EF4-FFF2-40B4-BE49-F238E27FC236}">
                <a16:creationId xmlns:a16="http://schemas.microsoft.com/office/drawing/2014/main" id="{D4AA0BED-CED8-4E6F-9AC1-DA2797B001A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24" y="1988841"/>
            <a:ext cx="3672408" cy="413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C35C7BD-EDE5-4260-A280-C48CE0DF3A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6240" y="1988841"/>
            <a:ext cx="3389902" cy="479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082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29E9E6-9203-4A3E-8E4D-8CFA34CFC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Сайт колледжа </a:t>
            </a:r>
          </a:p>
        </p:txBody>
      </p:sp>
      <p:sp>
        <p:nvSpPr>
          <p:cNvPr id="11" name="Объект 7">
            <a:extLst>
              <a:ext uri="{FF2B5EF4-FFF2-40B4-BE49-F238E27FC236}">
                <a16:creationId xmlns:a16="http://schemas.microsoft.com/office/drawing/2014/main" id="{51951B94-15CF-447D-9674-39D96ADEB4EB}"/>
              </a:ext>
            </a:extLst>
          </p:cNvPr>
          <p:cNvSpPr txBox="1">
            <a:spLocks/>
          </p:cNvSpPr>
          <p:nvPr/>
        </p:nvSpPr>
        <p:spPr>
          <a:xfrm>
            <a:off x="6693763" y="2664781"/>
            <a:ext cx="5086905" cy="4554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07368" y="2132856"/>
            <a:ext cx="5596557" cy="43204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016" y="1916831"/>
            <a:ext cx="5767535" cy="482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266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75512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ОБЩИЕ СВЕДЕНИЯ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719736" y="3068960"/>
            <a:ext cx="8007637" cy="295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ГРАФИК РАБОТЫ: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ПОНЕДЕЛЬНИК – ПЯТНИЦА: 9:00 – 16:00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b="1" dirty="0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СУББОТА, ВОСКРЕСЕНЬЕ – ВЫХОДНОЙ</a:t>
            </a:r>
            <a:endParaRPr lang="ru-RU" sz="1600" dirty="0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b="1" dirty="0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ТЕЛЕФОНЫ ПРИЕМНОЙ КОМИССИ: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(343) 256 48 45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(343) 256 48 47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8912-299-50-68</a:t>
            </a:r>
            <a:endParaRPr lang="ru-RU" sz="1600" dirty="0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953435" y="2038635"/>
            <a:ext cx="7246506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ПРИЁМ ДОКУМЕНТОВ С 16 ИЮНЯ 2025 ГОДА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ПО АДРЕСУ: УЛ. РЕПИНА,19 (1 ЭТАЖ/ ВХОД С ТОРЦА)</a:t>
            </a:r>
            <a:endParaRPr lang="ru-RU" sz="1600" dirty="0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pic>
        <p:nvPicPr>
          <p:cNvPr id="25" name="Picture 4" descr="https://i3.photo.2gis.com/images/branch/9/1266637439508818_28c3.jpg">
            <a:extLst>
              <a:ext uri="{FF2B5EF4-FFF2-40B4-BE49-F238E27FC236}">
                <a16:creationId xmlns:a16="http://schemas.microsoft.com/office/drawing/2014/main" id="{564F9201-2748-434B-9AE7-E52D9D76DB1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48" y="2038635"/>
            <a:ext cx="3494312" cy="44867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337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87759A-D25F-46DA-80B9-3A69F4A87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02783"/>
            <a:ext cx="11029616" cy="988332"/>
          </a:xfrm>
        </p:spPr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УЧЕБНЫЕ КОРПУСА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490E67-9665-4C20-9F97-846E32927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377" y="1807399"/>
            <a:ext cx="2994530" cy="536005"/>
          </a:xfrm>
        </p:spPr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Ул. Белинского, 91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3C53933-FD6D-47F5-B3DC-E5401DFC61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096975" y="1996344"/>
            <a:ext cx="3421985" cy="328213"/>
          </a:xfrm>
        </p:spPr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Агрономическая, 53</a:t>
            </a:r>
          </a:p>
        </p:txBody>
      </p:sp>
      <p:pic>
        <p:nvPicPr>
          <p:cNvPr id="3074" name="Picture 2" descr="https://avatars.mds.yandex.net/get-altay/813485/2a0000015e3365420eb60cd22f4c666e8e49/XXXL">
            <a:extLst>
              <a:ext uri="{FF2B5EF4-FFF2-40B4-BE49-F238E27FC236}">
                <a16:creationId xmlns:a16="http://schemas.microsoft.com/office/drawing/2014/main" id="{930BE4EC-0631-4135-AA72-E1289F83BD85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918" y="2343405"/>
            <a:ext cx="3727191" cy="266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pp.userapi.com/c850732/v850732378/102f34/UmJwC6bgGwU.jpg">
            <a:extLst>
              <a:ext uri="{FF2B5EF4-FFF2-40B4-BE49-F238E27FC236}">
                <a16:creationId xmlns:a16="http://schemas.microsoft.com/office/drawing/2014/main" id="{64C99BD7-CA70-45CE-90B9-7951AF1D6C1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377" y="2351974"/>
            <a:ext cx="3312367" cy="2660028"/>
          </a:xfrm>
          <a:prstGeom prst="rect">
            <a:avLst/>
          </a:prstGeom>
          <a:noFill/>
        </p:spPr>
      </p:pic>
      <p:sp>
        <p:nvSpPr>
          <p:cNvPr id="9" name="Текст 4">
            <a:extLst>
              <a:ext uri="{FF2B5EF4-FFF2-40B4-BE49-F238E27FC236}">
                <a16:creationId xmlns:a16="http://schemas.microsoft.com/office/drawing/2014/main" id="{3E9676E0-E729-4A99-A6BC-E063CFA49194}"/>
              </a:ext>
            </a:extLst>
          </p:cNvPr>
          <p:cNvSpPr txBox="1">
            <a:spLocks/>
          </p:cNvSpPr>
          <p:nvPr/>
        </p:nvSpPr>
        <p:spPr>
          <a:xfrm>
            <a:off x="-1104800" y="5864291"/>
            <a:ext cx="7704856" cy="7301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22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solidFill>
                  <a:srgbClr val="002060"/>
                </a:solidFill>
                <a:latin typeface="Georgia" panose="02040502050405020303" pitchFamily="18" charset="0"/>
              </a:rPr>
              <a:t>Прием осуществляется на очную форму обучения:  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rgbClr val="002060"/>
                </a:solidFill>
                <a:latin typeface="Georgia" panose="02040502050405020303" pitchFamily="18" charset="0"/>
              </a:rPr>
              <a:t>на базе основного общего образования (9 классов)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rgbClr val="002060"/>
                </a:solidFill>
                <a:latin typeface="Georgia" panose="02040502050405020303" pitchFamily="18" charset="0"/>
              </a:rPr>
              <a:t>  на базе среднего общего образования (11 классов)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D2027AA-9AD0-428A-8E26-0E9FC96FBD30}"/>
              </a:ext>
            </a:extLst>
          </p:cNvPr>
          <p:cNvSpPr/>
          <p:nvPr/>
        </p:nvSpPr>
        <p:spPr>
          <a:xfrm>
            <a:off x="5807968" y="551723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ОБУЧЕНИЕ ПО ПРОФЕССИЯМ И СПЕЦИАЛЬНОСТЯМ ПРОВОДИТСЯ ПО АДРЕСАМ: Ул. АГРОНОМИЧЕСКАЯ, 53; ул. ЯСНАЯ, ¼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ОБЩЕЖИТИЕ: ул. РЕПИНА, 19</a:t>
            </a:r>
            <a:endParaRPr lang="ru-RU" sz="16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id="{16F6D463-D4D7-48B7-A4AE-CA1445E50E45}"/>
              </a:ext>
            </a:extLst>
          </p:cNvPr>
          <p:cNvSpPr txBox="1">
            <a:spLocks/>
          </p:cNvSpPr>
          <p:nvPr/>
        </p:nvSpPr>
        <p:spPr>
          <a:xfrm>
            <a:off x="8760296" y="1771185"/>
            <a:ext cx="2952327" cy="5533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22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Ясная ¼ </a:t>
            </a:r>
          </a:p>
        </p:txBody>
      </p:sp>
      <p:sp>
        <p:nvSpPr>
          <p:cNvPr id="4" name="Прямоугольник 3"/>
          <p:cNvSpPr/>
          <p:nvPr/>
        </p:nvSpPr>
        <p:spPr>
          <a:xfrm rot="19244209">
            <a:off x="88432" y="3509087"/>
            <a:ext cx="3885999" cy="40011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Georgia" panose="02040502050405020303" pitchFamily="18" charset="0"/>
              </a:rPr>
              <a:t>КАПИТАЛЬНЫЙ РЕМОНТ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4192" y="2343405"/>
            <a:ext cx="3888432" cy="266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417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Georgia" panose="02040502050405020303" pitchFamily="18" charset="0"/>
              </a:rPr>
              <a:t>КОНТРОЛЬНЫЕ ЦИФРЫ ПРИЕМА НА </a:t>
            </a:r>
            <a:br>
              <a:rPr lang="ru-RU" dirty="0">
                <a:latin typeface="Georgia" panose="02040502050405020303" pitchFamily="18" charset="0"/>
              </a:rPr>
            </a:br>
            <a:r>
              <a:rPr lang="ru-RU" dirty="0">
                <a:latin typeface="Georgia" panose="02040502050405020303" pitchFamily="18" charset="0"/>
              </a:rPr>
              <a:t>2025-2026 УЧЕБНЫЙ ГОД </a:t>
            </a:r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879976" y="2057237"/>
            <a:ext cx="6192688" cy="46121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19336" y="2070847"/>
            <a:ext cx="5616624" cy="4598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3877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827134"/>
          </a:xfrm>
        </p:spPr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УСЛОВИЯ ПРИЕМА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3352" y="2132856"/>
            <a:ext cx="5112568" cy="381642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1600" b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ПРИЕМ ДОКУМЕНТОВ НА ПЕРВЫЙ КУРС                              С 16 ИЮНЯ ДО 15 АВГУСТА  </a:t>
            </a:r>
          </a:p>
          <a:p>
            <a:pPr marL="0" indent="0" algn="ctr">
              <a:buNone/>
            </a:pPr>
            <a:r>
              <a:rPr lang="ru-RU" sz="1600" b="1" dirty="0">
                <a:latin typeface="Georgia" panose="02040502050405020303" pitchFamily="18" charset="0"/>
              </a:rPr>
              <a:t>ОСУЩЕСТВЛЯЕТСЯ ДЛЯ ПРОФЕССИЙ/ СПЕЦИАЛЬНОСТЕЙ: </a:t>
            </a:r>
            <a:endParaRPr lang="ru-RU" sz="1600" dirty="0">
              <a:latin typeface="Georgia" panose="02040502050405020303" pitchFamily="18" charset="0"/>
            </a:endParaRPr>
          </a:p>
          <a:p>
            <a:r>
              <a:rPr lang="ru-RU" b="1" u="sng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43.01.09 «ПОВАР,КОНДИТЕР»</a:t>
            </a:r>
            <a:endParaRPr lang="ru-RU" u="sng" dirty="0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b="1" u="sng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43.02.16 «ТУРИЗМ И ГОСТЕПРИИМСТВО"</a:t>
            </a:r>
            <a:endParaRPr lang="ru-RU" u="sng" dirty="0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endParaRPr lang="ru-RU" b="1" dirty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ОРИГИНАЛ ДОКУМЕНТА ОБ ОБРАЗОВАНИИ НЕОБХОДИМО ПРЕДОСТАВИТЬ 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rgbClr val="FF0000"/>
                </a:solidFill>
                <a:latin typeface="Georgia" panose="02040502050405020303" pitchFamily="18" charset="0"/>
              </a:rPr>
              <a:t>ДО 15 АВГУСТА </a:t>
            </a:r>
          </a:p>
          <a:p>
            <a:pPr marL="0" indent="0" algn="ctr">
              <a:buNone/>
            </a:pPr>
            <a:endParaRPr lang="ru-RU" sz="1600" b="1" dirty="0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ТОЛЬКО КОНКУРС АТТЕСТАТОВ  </a:t>
            </a:r>
          </a:p>
          <a:p>
            <a:pPr marL="0" indent="0" algn="ctr">
              <a:buNone/>
            </a:pPr>
            <a:endParaRPr lang="ru-RU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763920" y="2123147"/>
            <a:ext cx="6336704" cy="4176464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1700" b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ПРИЕМ ДОКУМЕНТОВ НА ПЕРВЫЙ КУРС С                                                  16 ИЮНЯ  ДО 10 АВГУСТА </a:t>
            </a:r>
          </a:p>
          <a:p>
            <a:pPr marL="0" indent="0" algn="ctr">
              <a:buNone/>
            </a:pPr>
            <a:r>
              <a:rPr lang="ru-RU" sz="1700" b="1" dirty="0">
                <a:solidFill>
                  <a:schemeClr val="tx1"/>
                </a:solidFill>
                <a:latin typeface="Georgia" panose="02040502050405020303" pitchFamily="18" charset="0"/>
              </a:rPr>
              <a:t>ОСУЩЕСТВЛЯЕТСЯ ДЛЯ  СПЕЦИАЛЬНОСТЕЙ ТРЕБУЮЩИХ НАЛИЧИЯ </a:t>
            </a:r>
            <a:r>
              <a:rPr lang="ru-RU" sz="1700" b="1" dirty="0">
                <a:solidFill>
                  <a:schemeClr val="accent3">
                    <a:lumMod val="75000"/>
                  </a:schemeClr>
                </a:solidFill>
                <a:latin typeface="Georgia" panose="02040502050405020303" pitchFamily="18" charset="0"/>
              </a:rPr>
              <a:t>ТВОРЧЕСКИХ СПОСОБНОСТЕЙ: </a:t>
            </a:r>
            <a:endParaRPr lang="ru-RU" sz="1700" dirty="0">
              <a:solidFill>
                <a:schemeClr val="accent3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sz="1700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54.02.08 "ТЕХНИКА И ИСКУССТВО ФОТОГРАФИИ"</a:t>
            </a:r>
            <a:endParaRPr lang="ru-RU" sz="1700" dirty="0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sz="1700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43.02.17 "ТЕХНОЛОГИИ ИНДУСТРИИ КРАСОТЫ"</a:t>
            </a:r>
            <a:endParaRPr lang="ru-RU" sz="1700" dirty="0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sz="1700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42.02.01  «РЕКЛАМА» </a:t>
            </a:r>
            <a:endParaRPr lang="ru-RU" sz="1700" dirty="0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sz="1700" b="1" u="sng" dirty="0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ru-RU" sz="1700" b="1" u="sng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ОРИГИНАЛ ДОКУМЕНТА ОБ ОБРАЗОВАНИИ НЕОБХОДИМО ПРЕДОСТАВИТЬ </a:t>
            </a:r>
            <a:r>
              <a:rPr lang="ru-RU" sz="1700" b="1" u="sng" dirty="0">
                <a:solidFill>
                  <a:srgbClr val="FF0000"/>
                </a:solidFill>
                <a:latin typeface="Georgia" panose="02040502050405020303" pitchFamily="18" charset="0"/>
              </a:rPr>
              <a:t>ДО 10 АВГУСТА!</a:t>
            </a:r>
            <a:endParaRPr lang="ru-RU" sz="1700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sz="1700" b="1" dirty="0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1700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 1. ВИД  ВСТУПИТЕЛЬНЫХ ИСПЫТАНИЙ ВЫПОЛНЕНИЯ ЗАДАНИЯ ПО</a:t>
            </a:r>
            <a:r>
              <a:rPr lang="ru-RU" sz="1700" b="1" u="sng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 «РИСУНКУ С ОСНОВАМИ ПЕРСПЕКТИВЫ»</a:t>
            </a:r>
          </a:p>
          <a:p>
            <a:pPr marL="0" indent="0" algn="ctr">
              <a:buNone/>
            </a:pPr>
            <a:r>
              <a:rPr lang="ru-RU" sz="1700" b="1" u="sng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2. КОНКУРС АТТЕСТАТОВ </a:t>
            </a:r>
            <a:endParaRPr lang="ru-RU" sz="1700" dirty="0">
              <a:solidFill>
                <a:schemeClr val="accent3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43472" y="6340678"/>
            <a:ext cx="88991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Georgia" panose="02040502050405020303" pitchFamily="18" charset="0"/>
              </a:rPr>
              <a:t>ПРОХОДНОЙ БАЛЛ ОПРЕДЕЛЯЕТСЯ 15 АВТУВГУТА  </a:t>
            </a:r>
          </a:p>
        </p:txBody>
      </p:sp>
    </p:spTree>
    <p:extLst>
      <p:ext uri="{BB962C8B-B14F-4D97-AF65-F5344CB8AC3E}">
        <p14:creationId xmlns:p14="http://schemas.microsoft.com/office/powerpoint/2010/main" val="2499396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29E9E6-9203-4A3E-8E4D-8CFA34CFC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20688"/>
            <a:ext cx="11029616" cy="988332"/>
          </a:xfrm>
        </p:spPr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СТОИМОСТЬ ОБУЧЕНИЯ НА 2025-2026 УЧЕБНЫЙ ГОД (ВНЕБЮДЖЕТ) 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9EE5F9C6-0962-4258-ABE2-847B8F05571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97427913"/>
              </p:ext>
            </p:extLst>
          </p:nvPr>
        </p:nvGraphicFramePr>
        <p:xfrm>
          <a:off x="479376" y="1988840"/>
          <a:ext cx="11233248" cy="4392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7495">
                  <a:extLst>
                    <a:ext uri="{9D8B030D-6E8A-4147-A177-3AD203B41FA5}">
                      <a16:colId xmlns:a16="http://schemas.microsoft.com/office/drawing/2014/main" val="1285337782"/>
                    </a:ext>
                  </a:extLst>
                </a:gridCol>
                <a:gridCol w="1225753">
                  <a:extLst>
                    <a:ext uri="{9D8B030D-6E8A-4147-A177-3AD203B41FA5}">
                      <a16:colId xmlns:a16="http://schemas.microsoft.com/office/drawing/2014/main" val="2498329293"/>
                    </a:ext>
                  </a:extLst>
                </a:gridCol>
              </a:tblGrid>
              <a:tr h="42361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0308142"/>
                  </a:ext>
                </a:extLst>
              </a:tr>
              <a:tr h="365351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Georgia" panose="02040502050405020303" pitchFamily="18" charset="0"/>
                        </a:rPr>
                        <a:t>Повар кондитер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Georgia" panose="02040502050405020303" pitchFamily="18" charset="0"/>
                        </a:rPr>
                        <a:t>7</a:t>
                      </a:r>
                      <a:r>
                        <a:rPr lang="ru-RU" sz="1400" baseline="0" dirty="0">
                          <a:latin typeface="Georgia" panose="02040502050405020303" pitchFamily="18" charset="0"/>
                        </a:rPr>
                        <a:t> 900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942574"/>
                  </a:ext>
                </a:extLst>
              </a:tr>
              <a:tr h="365351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Georgia" panose="02040502050405020303" pitchFamily="18" charset="0"/>
                        </a:rPr>
                        <a:t>Техника и искусство фотографии (на базе 11 классов)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Georgia" panose="02040502050405020303" pitchFamily="18" charset="0"/>
                        </a:rPr>
                        <a:t>7</a:t>
                      </a:r>
                      <a:r>
                        <a:rPr lang="ru-RU" sz="1400" baseline="0" dirty="0">
                          <a:latin typeface="Georgia" panose="02040502050405020303" pitchFamily="18" charset="0"/>
                        </a:rPr>
                        <a:t> 900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100662"/>
                  </a:ext>
                </a:extLst>
              </a:tr>
              <a:tr h="365351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Georgia" panose="02040502050405020303" pitchFamily="18" charset="0"/>
                        </a:rPr>
                        <a:t>Техника и искусство фотографии (на базе 9 классов)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>
                          <a:latin typeface="Georgia" panose="02040502050405020303" pitchFamily="18" charset="0"/>
                        </a:rPr>
                        <a:t> 7 900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425394"/>
                  </a:ext>
                </a:extLst>
              </a:tr>
              <a:tr h="403574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Georgia" panose="02040502050405020303" pitchFamily="18" charset="0"/>
                        </a:rPr>
                        <a:t>Сервис и туризм направление подготовки </a:t>
                      </a:r>
                      <a:r>
                        <a:rPr lang="ru-RU" sz="1400" i="1" dirty="0">
                          <a:latin typeface="Georgia" panose="02040502050405020303" pitchFamily="18" charset="0"/>
                        </a:rPr>
                        <a:t>Туроператорские и турагентские услуги  </a:t>
                      </a:r>
                      <a:r>
                        <a:rPr lang="ru-RU" sz="1400" dirty="0">
                          <a:latin typeface="Georgia" panose="02040502050405020303" pitchFamily="18" charset="0"/>
                        </a:rPr>
                        <a:t>(на базе 9 классов)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Georgia" panose="02040502050405020303" pitchFamily="18" charset="0"/>
                        </a:rPr>
                        <a:t>7</a:t>
                      </a:r>
                      <a:r>
                        <a:rPr lang="ru-RU" sz="1400" baseline="0" dirty="0">
                          <a:latin typeface="Georgia" panose="02040502050405020303" pitchFamily="18" charset="0"/>
                        </a:rPr>
                        <a:t> 900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0653208"/>
                  </a:ext>
                </a:extLst>
              </a:tr>
              <a:tr h="416993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Georgia" panose="02040502050405020303" pitchFamily="18" charset="0"/>
                        </a:rPr>
                        <a:t>Сервис и туризм направление подготовки </a:t>
                      </a:r>
                      <a:r>
                        <a:rPr lang="ru-RU" sz="1400" i="1" dirty="0">
                          <a:latin typeface="Georgia" panose="02040502050405020303" pitchFamily="18" charset="0"/>
                        </a:rPr>
                        <a:t>Туроператорские и турагентские услуги</a:t>
                      </a:r>
                      <a:r>
                        <a:rPr lang="ru-RU" sz="1400" dirty="0">
                          <a:latin typeface="Georgia" panose="02040502050405020303" pitchFamily="18" charset="0"/>
                        </a:rPr>
                        <a:t>   (на базе 11 классов)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Georgia" panose="02040502050405020303" pitchFamily="18" charset="0"/>
                        </a:rPr>
                        <a:t>7</a:t>
                      </a:r>
                      <a:r>
                        <a:rPr lang="ru-RU" sz="1400" baseline="0" dirty="0">
                          <a:latin typeface="Georgia" panose="02040502050405020303" pitchFamily="18" charset="0"/>
                        </a:rPr>
                        <a:t> 900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1417144"/>
                  </a:ext>
                </a:extLst>
              </a:tr>
              <a:tr h="495754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Georgia" panose="02040502050405020303" pitchFamily="18" charset="0"/>
                        </a:rPr>
                        <a:t>Сервис и туризм направление подготовки  </a:t>
                      </a:r>
                      <a:r>
                        <a:rPr lang="ru-RU" sz="1400" i="1" dirty="0">
                          <a:latin typeface="Georgia" panose="02040502050405020303" pitchFamily="18" charset="0"/>
                        </a:rPr>
                        <a:t>Предоставление гостиничных услуг </a:t>
                      </a:r>
                      <a:r>
                        <a:rPr lang="ru-RU" sz="1400" dirty="0">
                          <a:latin typeface="Georgia" panose="02040502050405020303" pitchFamily="18" charset="0"/>
                        </a:rPr>
                        <a:t>(на базе 9 классов)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Georgia" panose="02040502050405020303" pitchFamily="18" charset="0"/>
                        </a:rPr>
                        <a:t>7</a:t>
                      </a:r>
                      <a:r>
                        <a:rPr lang="ru-RU" sz="1400" baseline="0" dirty="0">
                          <a:latin typeface="Georgia" panose="02040502050405020303" pitchFamily="18" charset="0"/>
                        </a:rPr>
                        <a:t> 900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13541"/>
                  </a:ext>
                </a:extLst>
              </a:tr>
              <a:tr h="416993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Georgia" panose="02040502050405020303" pitchFamily="18" charset="0"/>
                        </a:rPr>
                        <a:t>Сервис и туризм направление подготовки </a:t>
                      </a:r>
                      <a:r>
                        <a:rPr lang="ru-RU" sz="1400" i="1" dirty="0">
                          <a:latin typeface="Georgia" panose="02040502050405020303" pitchFamily="18" charset="0"/>
                        </a:rPr>
                        <a:t>Предоставление гостиничных услуг </a:t>
                      </a:r>
                      <a:r>
                        <a:rPr lang="ru-RU" sz="1400" dirty="0">
                          <a:latin typeface="Georgia" panose="02040502050405020303" pitchFamily="18" charset="0"/>
                        </a:rPr>
                        <a:t>(на базе 11 классов)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>
                          <a:latin typeface="Georgia" panose="02040502050405020303" pitchFamily="18" charset="0"/>
                        </a:rPr>
                        <a:t> 7 900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1995798"/>
                  </a:ext>
                </a:extLst>
              </a:tr>
              <a:tr h="421137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Georgia" panose="02040502050405020303" pitchFamily="18" charset="0"/>
                        </a:rPr>
                        <a:t>Сервис и туризм направление подготовки </a:t>
                      </a:r>
                      <a:r>
                        <a:rPr lang="ru-RU" sz="1400" i="1" dirty="0">
                          <a:latin typeface="Georgia" panose="02040502050405020303" pitchFamily="18" charset="0"/>
                        </a:rPr>
                        <a:t>Предоставление услуг питания </a:t>
                      </a:r>
                      <a:r>
                        <a:rPr lang="ru-RU" sz="1400" dirty="0">
                          <a:latin typeface="Georgia" panose="02040502050405020303" pitchFamily="18" charset="0"/>
                        </a:rPr>
                        <a:t>(на базе 9 классов)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>
                          <a:latin typeface="Georgia" panose="02040502050405020303" pitchFamily="18" charset="0"/>
                        </a:rPr>
                        <a:t> 7 900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53877"/>
                  </a:ext>
                </a:extLst>
              </a:tr>
              <a:tr h="35301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Georgia" panose="02040502050405020303" pitchFamily="18" charset="0"/>
                        </a:rPr>
                        <a:t>Технологии индустрии красоты направление подготовки  </a:t>
                      </a:r>
                      <a:r>
                        <a:rPr lang="ru-RU" sz="1400" i="1" dirty="0">
                          <a:latin typeface="Georgia" panose="02040502050405020303" pitchFamily="18" charset="0"/>
                        </a:rPr>
                        <a:t>Парикмахерские услуги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Georgia" panose="02040502050405020303" pitchFamily="18" charset="0"/>
                        </a:rPr>
                        <a:t>7</a:t>
                      </a:r>
                      <a:r>
                        <a:rPr lang="ru-RU" sz="1400" baseline="0" dirty="0">
                          <a:latin typeface="Georgia" panose="02040502050405020303" pitchFamily="18" charset="0"/>
                        </a:rPr>
                        <a:t> 900 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6587147"/>
                  </a:ext>
                </a:extLst>
              </a:tr>
              <a:tr h="365351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Georgia" panose="02040502050405020303" pitchFamily="18" charset="0"/>
                        </a:rPr>
                        <a:t>Реклама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>
                          <a:latin typeface="Georgia" panose="02040502050405020303" pitchFamily="18" charset="0"/>
                        </a:rPr>
                        <a:t> 7 800</a:t>
                      </a:r>
                      <a:endParaRPr lang="ru-RU" sz="1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3719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0932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29E9E6-9203-4A3E-8E4D-8CFA34CFC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620688"/>
            <a:ext cx="11203440" cy="988332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ПРОХОДНОЙ БАЛЛ В 2024 ГОДУ  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38244" y="1844824"/>
            <a:ext cx="11591629" cy="4273225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sz="2500" b="1" dirty="0">
                <a:latin typeface="Georgia" panose="02040502050405020303" pitchFamily="18" charset="0"/>
              </a:rPr>
              <a:t>«Повар, кондитер» - 3,27;</a:t>
            </a:r>
            <a:endParaRPr lang="ru-RU" sz="2500" dirty="0">
              <a:latin typeface="Georgia" panose="02040502050405020303" pitchFamily="18" charset="0"/>
            </a:endParaRPr>
          </a:p>
          <a:p>
            <a:pPr lvl="0"/>
            <a:r>
              <a:rPr lang="ru-RU" sz="2500" b="1" dirty="0">
                <a:latin typeface="Georgia" panose="02040502050405020303" pitchFamily="18" charset="0"/>
              </a:rPr>
              <a:t>«Техника и искусство фотографии (создание фото продукции)» (на базе 9 классов) – 3,27;</a:t>
            </a:r>
            <a:endParaRPr lang="ru-RU" sz="2500" dirty="0">
              <a:latin typeface="Georgia" panose="02040502050405020303" pitchFamily="18" charset="0"/>
            </a:endParaRPr>
          </a:p>
          <a:p>
            <a:pPr lvl="0"/>
            <a:r>
              <a:rPr lang="ru-RU" sz="2500" b="1" dirty="0">
                <a:latin typeface="Georgia" panose="02040502050405020303" pitchFamily="18" charset="0"/>
              </a:rPr>
              <a:t>«Техника и искусство фотографии (создание видеопродукции)» (на базе 9 классов) – 3,7;</a:t>
            </a:r>
            <a:endParaRPr lang="ru-RU" sz="2500" dirty="0">
              <a:latin typeface="Georgia" panose="02040502050405020303" pitchFamily="18" charset="0"/>
            </a:endParaRPr>
          </a:p>
          <a:p>
            <a:pPr lvl="0"/>
            <a:r>
              <a:rPr lang="ru-RU" sz="2500" b="1" dirty="0">
                <a:latin typeface="Georgia" panose="02040502050405020303" pitchFamily="18" charset="0"/>
              </a:rPr>
              <a:t>«Техника и искусство фотографии (создание фото продукции)» (на базе 11 классов) –3,52;</a:t>
            </a:r>
            <a:endParaRPr lang="ru-RU" sz="2500" dirty="0">
              <a:latin typeface="Georgia" panose="02040502050405020303" pitchFamily="18" charset="0"/>
            </a:endParaRPr>
          </a:p>
          <a:p>
            <a:pPr lvl="0"/>
            <a:r>
              <a:rPr lang="ru-RU" sz="2500" b="1" dirty="0">
                <a:latin typeface="Georgia" panose="02040502050405020303" pitchFamily="18" charset="0"/>
              </a:rPr>
              <a:t>«Туризм и гостеприимство (туроператорские и турагентские услуги)» (на базе 11 классов) – 3,85;</a:t>
            </a:r>
            <a:endParaRPr lang="ru-RU" sz="2500" dirty="0">
              <a:latin typeface="Georgia" panose="02040502050405020303" pitchFamily="18" charset="0"/>
            </a:endParaRPr>
          </a:p>
          <a:p>
            <a:pPr lvl="0"/>
            <a:r>
              <a:rPr lang="ru-RU" sz="2500" b="1" dirty="0">
                <a:latin typeface="Georgia" panose="02040502050405020303" pitchFamily="18" charset="0"/>
              </a:rPr>
              <a:t>«Туризм и гостеприимство (туроператорские и турагентские услуги)» (на базе 9 классов) – 4;</a:t>
            </a:r>
            <a:endParaRPr lang="ru-RU" sz="2500" dirty="0">
              <a:latin typeface="Georgia" panose="02040502050405020303" pitchFamily="18" charset="0"/>
            </a:endParaRPr>
          </a:p>
          <a:p>
            <a:pPr lvl="0"/>
            <a:r>
              <a:rPr lang="ru-RU" sz="2500" b="1" dirty="0">
                <a:latin typeface="Georgia" panose="02040502050405020303" pitchFamily="18" charset="0"/>
              </a:rPr>
              <a:t>«Туризм и гостеприимство (предоставление гостиничных услуг)» (на базе 9 классов) – 4,09;</a:t>
            </a:r>
            <a:endParaRPr lang="ru-RU" sz="2500" dirty="0">
              <a:latin typeface="Georgia" panose="02040502050405020303" pitchFamily="18" charset="0"/>
            </a:endParaRPr>
          </a:p>
          <a:p>
            <a:pPr lvl="0"/>
            <a:r>
              <a:rPr lang="ru-RU" sz="2500" b="1" dirty="0">
                <a:latin typeface="Georgia" panose="02040502050405020303" pitchFamily="18" charset="0"/>
              </a:rPr>
              <a:t>«Туризм и гостеприимство (предоставление гостиничных услуг)» (на базе 11 классов) – 3,4;</a:t>
            </a:r>
            <a:endParaRPr lang="ru-RU" sz="2500" dirty="0">
              <a:latin typeface="Georgia" panose="02040502050405020303" pitchFamily="18" charset="0"/>
            </a:endParaRPr>
          </a:p>
          <a:p>
            <a:pPr lvl="0"/>
            <a:r>
              <a:rPr lang="ru-RU" sz="2500" b="1" dirty="0">
                <a:latin typeface="Georgia" panose="02040502050405020303" pitchFamily="18" charset="0"/>
              </a:rPr>
              <a:t>«Туризм и гостеприимство (предоставление услуг предприятий питания)» (на базе 9 классов) –3,9;</a:t>
            </a:r>
            <a:endParaRPr lang="ru-RU" sz="2500" dirty="0">
              <a:latin typeface="Georgia" panose="02040502050405020303" pitchFamily="18" charset="0"/>
            </a:endParaRPr>
          </a:p>
          <a:p>
            <a:pPr lvl="0"/>
            <a:r>
              <a:rPr lang="ru-RU" sz="2500" b="1" dirty="0">
                <a:latin typeface="Georgia" panose="02040502050405020303" pitchFamily="18" charset="0"/>
              </a:rPr>
              <a:t>«Технологии индустрии красоты» (на базе 9 классов) – 3,66;</a:t>
            </a:r>
            <a:endParaRPr lang="ru-RU" sz="2500" dirty="0">
              <a:latin typeface="Georgia" panose="02040502050405020303" pitchFamily="18" charset="0"/>
            </a:endParaRPr>
          </a:p>
          <a:p>
            <a:pPr lvl="0"/>
            <a:r>
              <a:rPr lang="ru-RU" sz="2500" b="1" dirty="0">
                <a:latin typeface="Georgia" panose="02040502050405020303" pitchFamily="18" charset="0"/>
              </a:rPr>
              <a:t>«Реклама» (на базе 9 классов) – 3,95.</a:t>
            </a:r>
            <a:endParaRPr lang="ru-RU" sz="2500" dirty="0">
              <a:latin typeface="Georgia" panose="02040502050405020303" pitchFamily="18" charset="0"/>
            </a:endParaRP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888776" y="5882245"/>
            <a:ext cx="10873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ПРОХОДНОЙ БАЛЛ ОПРЕДЕЛЯЕТСЯ 15 АВГУСТА 2025 ГОДА  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(ПО ОКОНЧАНИИ ПРИЕМА ДОКУМЕНТОВ)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1681" y="4968901"/>
            <a:ext cx="3168352" cy="1893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3387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087F4A-9B3D-4709-916D-ADD793D05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Как подать документы?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0C1AAAE7-2F76-4912-B31F-C6907B027B3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87312899"/>
              </p:ext>
            </p:extLst>
          </p:nvPr>
        </p:nvGraphicFramePr>
        <p:xfrm>
          <a:off x="4799856" y="1988840"/>
          <a:ext cx="7001528" cy="4500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бъект 4">
            <a:extLst>
              <a:ext uri="{FF2B5EF4-FFF2-40B4-BE49-F238E27FC236}">
                <a16:creationId xmlns:a16="http://schemas.microsoft.com/office/drawing/2014/main" id="{2A924444-FFFF-4424-B8BE-29496E7C16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1344" y="2147925"/>
            <a:ext cx="4320480" cy="517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1200" b="1" dirty="0">
                <a:solidFill>
                  <a:srgbClr val="333333"/>
                </a:solidFill>
                <a:latin typeface="Georgia" panose="02040502050405020303" pitchFamily="18" charset="0"/>
              </a:rPr>
              <a:t>ПРИЕМНАЯ КОМИССИЯ РАБОТАЕТ </a:t>
            </a:r>
          </a:p>
          <a:p>
            <a:pPr marL="0" indent="0" algn="ctr">
              <a:buNone/>
            </a:pPr>
            <a:r>
              <a:rPr lang="ru-RU" sz="1200" b="1" dirty="0">
                <a:solidFill>
                  <a:srgbClr val="333333"/>
                </a:solidFill>
                <a:latin typeface="Georgia" panose="02040502050405020303" pitchFamily="18" charset="0"/>
              </a:rPr>
              <a:t>с 16 июня 2025 по 15 августа 2025 года </a:t>
            </a:r>
          </a:p>
          <a:p>
            <a:pPr marL="0" indent="0" algn="ctr">
              <a:buNone/>
            </a:pPr>
            <a:r>
              <a:rPr lang="ru-RU" sz="1200" b="1" dirty="0">
                <a:solidFill>
                  <a:srgbClr val="333333"/>
                </a:solidFill>
                <a:latin typeface="Georgia" panose="02040502050405020303" pitchFamily="18" charset="0"/>
              </a:rPr>
              <a:t>ПО АДРЕСУ: УЛ. Репина,19 </a:t>
            </a:r>
          </a:p>
          <a:p>
            <a:pPr marL="0" indent="0" algn="ctr">
              <a:buNone/>
            </a:pPr>
            <a:r>
              <a:rPr lang="ru-RU" sz="1200" b="1" dirty="0">
                <a:solidFill>
                  <a:srgbClr val="333333"/>
                </a:solidFill>
                <a:latin typeface="Georgia" panose="02040502050405020303" pitchFamily="18" charset="0"/>
              </a:rPr>
              <a:t>РЕЖИМ РАБОТЫ:</a:t>
            </a:r>
            <a:endParaRPr lang="ru-RU" sz="1200" dirty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ru-RU" sz="1200" b="1" dirty="0">
                <a:solidFill>
                  <a:srgbClr val="333333"/>
                </a:solidFill>
                <a:latin typeface="Georgia" panose="02040502050405020303" pitchFamily="18" charset="0"/>
              </a:rPr>
              <a:t>ПОНЕДЕЛЬНИК – ПЯТНИЦА:</a:t>
            </a:r>
          </a:p>
          <a:p>
            <a:pPr marL="0" indent="0" algn="ctr">
              <a:buNone/>
            </a:pPr>
            <a:r>
              <a:rPr lang="ru-RU" sz="1200" b="1" dirty="0">
                <a:solidFill>
                  <a:srgbClr val="333333"/>
                </a:solidFill>
                <a:latin typeface="Georgia" panose="02040502050405020303" pitchFamily="18" charset="0"/>
              </a:rPr>
              <a:t>с 9:00 до  16:00 </a:t>
            </a:r>
          </a:p>
          <a:p>
            <a:pPr marL="0" indent="0" algn="ctr">
              <a:buNone/>
            </a:pPr>
            <a:endParaRPr lang="ru-RU" sz="1200" b="1" dirty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ru-RU" sz="1200" b="1" dirty="0">
                <a:solidFill>
                  <a:srgbClr val="333333"/>
                </a:solidFill>
                <a:latin typeface="Georgia" panose="02040502050405020303" pitchFamily="18" charset="0"/>
              </a:rPr>
              <a:t>СУББОТА, ВОСКРЕСЕНЬЕ – ВЫХОДНОЙ</a:t>
            </a:r>
            <a:endParaRPr lang="ru-RU" sz="1200" dirty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ru-RU" sz="1200" b="1" dirty="0">
                <a:solidFill>
                  <a:srgbClr val="333333"/>
                </a:solidFill>
                <a:latin typeface="Georgia" panose="02040502050405020303" pitchFamily="18" charset="0"/>
              </a:rPr>
              <a:t>ТЕЛЕФОНЫ: (343) 251-38-47, 8912-299-50-68</a:t>
            </a:r>
            <a:endParaRPr lang="ru-RU" sz="1200" dirty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ru-RU" sz="1200" b="1" dirty="0">
                <a:solidFill>
                  <a:srgbClr val="333333"/>
                </a:solidFill>
                <a:latin typeface="Georgia" panose="02040502050405020303" pitchFamily="18" charset="0"/>
              </a:rPr>
              <a:t>e-</a:t>
            </a:r>
            <a:r>
              <a:rPr lang="ru-RU" sz="1200" b="1" dirty="0" err="1">
                <a:solidFill>
                  <a:srgbClr val="333333"/>
                </a:solidFill>
                <a:latin typeface="Georgia" panose="02040502050405020303" pitchFamily="18" charset="0"/>
              </a:rPr>
              <a:t>mail</a:t>
            </a:r>
            <a:r>
              <a:rPr lang="ru-RU" sz="1200" b="1" dirty="0">
                <a:solidFill>
                  <a:srgbClr val="333333"/>
                </a:solidFill>
                <a:latin typeface="Georgia" panose="02040502050405020303" pitchFamily="18" charset="0"/>
              </a:rPr>
              <a:t>: </a:t>
            </a:r>
            <a:r>
              <a:rPr lang="ru-RU" sz="1200" b="1" dirty="0">
                <a:solidFill>
                  <a:srgbClr val="098FB7"/>
                </a:solidFill>
                <a:latin typeface="Georgia" panose="02040502050405020303" pitchFamily="18" charset="0"/>
                <a:hlinkClick r:id="rId7"/>
              </a:rPr>
              <a:t>kuisstil@yandex.ru</a:t>
            </a:r>
            <a:r>
              <a:rPr lang="ru-RU" sz="1200" b="1" dirty="0">
                <a:solidFill>
                  <a:srgbClr val="098FB7"/>
                </a:solidFill>
                <a:latin typeface="Georgia" panose="02040502050405020303" pitchFamily="18" charset="0"/>
              </a:rPr>
              <a:t> </a:t>
            </a:r>
          </a:p>
          <a:p>
            <a:pPr marL="0" indent="0" algn="ctr">
              <a:buNone/>
            </a:pPr>
            <a:endParaRPr lang="ru-RU" sz="1200" b="1" dirty="0">
              <a:solidFill>
                <a:srgbClr val="098FB7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НЕСОВЕРШЕННОЛЕТНИЕ ПОДАЮТ ДОКУМЕНТЫ С РОДИТЕЛЯМИ </a:t>
            </a:r>
          </a:p>
          <a:p>
            <a:pPr marL="0" indent="0" algn="ctr">
              <a:buNone/>
            </a:pP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(ЗАКОННЫМИ ПРЕДСТАВИТЕЛЯМИ)</a:t>
            </a:r>
            <a:br>
              <a:rPr lang="ru-RU" sz="1200" b="1" dirty="0">
                <a:solidFill>
                  <a:srgbClr val="333333"/>
                </a:solidFill>
                <a:latin typeface="Georgia" panose="02040502050405020303" pitchFamily="18" charset="0"/>
              </a:rPr>
            </a:br>
            <a:br>
              <a:rPr lang="ru-RU" sz="1200" b="1" dirty="0">
                <a:solidFill>
                  <a:srgbClr val="333333"/>
                </a:solidFill>
                <a:latin typeface="Georgia" panose="02040502050405020303" pitchFamily="18" charset="0"/>
              </a:rPr>
            </a:br>
            <a:endParaRPr lang="ru-RU" sz="1200" b="1" dirty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br>
              <a:rPr lang="ru-RU" sz="1400" b="1" dirty="0">
                <a:solidFill>
                  <a:srgbClr val="333333"/>
                </a:solidFill>
                <a:latin typeface="Georgia" panose="02040502050405020303" pitchFamily="18" charset="0"/>
              </a:rPr>
            </a:br>
            <a:br>
              <a:rPr lang="ru-RU" sz="1400" b="1" dirty="0">
                <a:solidFill>
                  <a:srgbClr val="333333"/>
                </a:solidFill>
                <a:latin typeface="Georgia" panose="02040502050405020303" pitchFamily="18" charset="0"/>
              </a:rPr>
            </a:br>
            <a:endParaRPr lang="ru-RU" sz="1400" b="0" i="0" dirty="0">
              <a:solidFill>
                <a:srgbClr val="FF0000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219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E3AC7F-B6B6-4A87-B94B-AA72C3111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Перечень документов для подачи заявления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0023F6A-01B4-4F18-ACA6-708B2F04D2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12831" y="2086252"/>
            <a:ext cx="3924816" cy="385820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Документы для поступления в колледж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latin typeface="Georgia" panose="02040502050405020303" pitchFamily="18" charset="0"/>
              </a:rPr>
              <a:t>Документ об образовании (оригинал и копия)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latin typeface="Georgia" panose="02040502050405020303" pitchFamily="18" charset="0"/>
              </a:rPr>
              <a:t> Паспорт (копия) - 3 шт.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latin typeface="Georgia" panose="02040502050405020303" pitchFamily="18" charset="0"/>
              </a:rPr>
              <a:t> СНИЛС (копия) – 2 шт.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latin typeface="Georgia" panose="02040502050405020303" pitchFamily="18" charset="0"/>
              </a:rPr>
              <a:t> Медицинская справка о прохождении медицинского осмотра по соответствующей поступлению образовательной программе (оригинал или копия)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latin typeface="Georgia" panose="02040502050405020303" pitchFamily="18" charset="0"/>
              </a:rPr>
              <a:t> Прививочный сертификат (копия)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latin typeface="Georgia" panose="02040502050405020303" pitchFamily="18" charset="0"/>
              </a:rPr>
              <a:t> Страховой медицинский полис (копия)</a:t>
            </a:r>
          </a:p>
          <a:p>
            <a:pPr marL="0" indent="0" algn="ctr">
              <a:buNone/>
            </a:pPr>
            <a:endParaRPr lang="ru-RU" dirty="0">
              <a:solidFill>
                <a:schemeClr val="accent3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2054" name="Picture 6" descr="https://dvad.ru/uploads/photo/63_1552576518.jpg">
            <a:extLst>
              <a:ext uri="{FF2B5EF4-FFF2-40B4-BE49-F238E27FC236}">
                <a16:creationId xmlns:a16="http://schemas.microsoft.com/office/drawing/2014/main" id="{64392409-21EE-43A2-8E47-9A360CC7E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32" y="2086252"/>
            <a:ext cx="2902998" cy="385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8B6A2B33-9883-45DE-9382-F426F50EA2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11780" y="2219126"/>
            <a:ext cx="3699029" cy="231736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u="sng" dirty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Документы для проживающих в общежитии</a:t>
            </a:r>
          </a:p>
          <a:p>
            <a:r>
              <a:rPr lang="ru-RU" dirty="0">
                <a:latin typeface="Georgia" panose="02040502050405020303" pitchFamily="18" charset="0"/>
              </a:rPr>
              <a:t>Паспорт (копия) - 1 шт.</a:t>
            </a:r>
          </a:p>
          <a:p>
            <a:r>
              <a:rPr lang="ru-RU" dirty="0">
                <a:latin typeface="Georgia" panose="02040502050405020303" pitchFamily="18" charset="0"/>
              </a:rPr>
              <a:t>Фотографии 3х4 - 2 шт.</a:t>
            </a:r>
          </a:p>
          <a:p>
            <a:r>
              <a:rPr lang="ru-RU" dirty="0">
                <a:latin typeface="Georgia" panose="02040502050405020303" pitchFamily="18" charset="0"/>
              </a:rPr>
              <a:t>Медицинская справка о прохождении медицинского осмотра по соответствующей поступлению образовательной программе (копия) Ф – 08</a:t>
            </a:r>
          </a:p>
          <a:p>
            <a:endParaRPr lang="ru-RU" dirty="0"/>
          </a:p>
        </p:txBody>
      </p:sp>
      <p:pic>
        <p:nvPicPr>
          <p:cNvPr id="8" name="Picture 2" descr="http://style-ekb.ru/upload/doc/abiturientu/5_16497457711773.JPG">
            <a:extLst>
              <a:ext uri="{FF2B5EF4-FFF2-40B4-BE49-F238E27FC236}">
                <a16:creationId xmlns:a16="http://schemas.microsoft.com/office/drawing/2014/main" id="{E4E635E5-5B25-4B25-AF67-0D92E3DF2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319" y="4426813"/>
            <a:ext cx="188595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929D9CE-FF1B-49D5-A254-0DD997D5344C}"/>
              </a:ext>
            </a:extLst>
          </p:cNvPr>
          <p:cNvSpPr/>
          <p:nvPr/>
        </p:nvSpPr>
        <p:spPr>
          <a:xfrm>
            <a:off x="402454" y="5728232"/>
            <a:ext cx="6096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500" dirty="0">
                <a:latin typeface="Georgia" panose="02040502050405020303" pitchFamily="18" charset="0"/>
              </a:rPr>
              <a:t>Фотографии 3х4 - 6 шт.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500" dirty="0">
                <a:latin typeface="Georgia" panose="02040502050405020303" pitchFamily="18" charset="0"/>
              </a:rPr>
              <a:t>Военный билет или приписное свидетельство (копия) (</a:t>
            </a:r>
            <a:r>
              <a:rPr lang="ru-RU" sz="1500" i="1" dirty="0">
                <a:latin typeface="Georgia" panose="02040502050405020303" pitchFamily="18" charset="0"/>
              </a:rPr>
              <a:t>для юношей</a:t>
            </a:r>
            <a:r>
              <a:rPr lang="ru-RU" sz="1500" dirty="0">
                <a:latin typeface="Georgia" panose="02040502050405020303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09228462"/>
      </p:ext>
    </p:extLst>
  </p:cSld>
  <p:clrMapOvr>
    <a:masterClrMapping/>
  </p:clrMapOvr>
</p:sld>
</file>

<file path=ppt/theme/theme1.xml><?xml version="1.0" encoding="utf-8"?>
<a:theme xmlns:a="http://schemas.openxmlformats.org/drawingml/2006/main" name="Дивиденд">
  <a:themeElements>
    <a:clrScheme name="Дивиденд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Дивиденд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Дивиденд</Template>
  <TotalTime>939</TotalTime>
  <Words>1249</Words>
  <Application>Microsoft Office PowerPoint</Application>
  <PresentationFormat>Широкоэкранный</PresentationFormat>
  <Paragraphs>165</Paragraphs>
  <Slides>14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Calibri</vt:lpstr>
      <vt:lpstr>Corbel</vt:lpstr>
      <vt:lpstr>Georgia</vt:lpstr>
      <vt:lpstr>Gill Sans MT</vt:lpstr>
      <vt:lpstr>Wingdings</vt:lpstr>
      <vt:lpstr>Wingdings 2</vt:lpstr>
      <vt:lpstr>Дивиденд</vt:lpstr>
      <vt:lpstr>Презентация PowerPoint</vt:lpstr>
      <vt:lpstr>ОБЩИЕ СВЕДЕНИЯ </vt:lpstr>
      <vt:lpstr>УЧЕБНЫЕ КОРПУСА </vt:lpstr>
      <vt:lpstr>КОНТРОЛЬНЫЕ ЦИФРЫ ПРИЕМА НА  2025-2026 УЧЕБНЫЙ ГОД </vt:lpstr>
      <vt:lpstr>УСЛОВИЯ ПРИЕМА </vt:lpstr>
      <vt:lpstr>СТОИМОСТЬ ОБУЧЕНИЯ НА 2025-2026 УЧЕБНЫЙ ГОД (ВНЕБЮДЖЕТ) </vt:lpstr>
      <vt:lpstr>ПРОХОДНОЙ БАЛЛ В 2024 ГОДУ   </vt:lpstr>
      <vt:lpstr>Как подать документы?</vt:lpstr>
      <vt:lpstr>Перечень документов для подачи заявления </vt:lpstr>
      <vt:lpstr>Медицинские документы </vt:lpstr>
      <vt:lpstr>Приемная комиссия проводит конкурс по специальностям, профессиям/специальностям  </vt:lpstr>
      <vt:lpstr>Приемная комиссия проводит конкурс по специальностям, профессиям/специальностям  </vt:lpstr>
      <vt:lpstr>Рисунок с основами перспективы </vt:lpstr>
      <vt:lpstr>Сайт колледжа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User</cp:lastModifiedBy>
  <cp:revision>74</cp:revision>
  <cp:lastPrinted>2023-04-21T07:17:55Z</cp:lastPrinted>
  <dcterms:modified xsi:type="dcterms:W3CDTF">2025-04-03T05:30:22Z</dcterms:modified>
</cp:coreProperties>
</file>